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0" r:id="rId2"/>
    <p:sldId id="297" r:id="rId3"/>
    <p:sldId id="841" r:id="rId4"/>
    <p:sldId id="840" r:id="rId5"/>
    <p:sldId id="832" r:id="rId6"/>
    <p:sldId id="343" r:id="rId7"/>
    <p:sldId id="839" r:id="rId8"/>
    <p:sldId id="364" r:id="rId9"/>
    <p:sldId id="837" r:id="rId10"/>
    <p:sldId id="838" r:id="rId11"/>
    <p:sldId id="835" r:id="rId12"/>
    <p:sldId id="836" r:id="rId13"/>
    <p:sldId id="842" r:id="rId14"/>
    <p:sldId id="843" r:id="rId15"/>
    <p:sldId id="844" r:id="rId16"/>
    <p:sldId id="845" r:id="rId17"/>
    <p:sldId id="846" r:id="rId18"/>
    <p:sldId id="847" r:id="rId19"/>
    <p:sldId id="848" r:id="rId20"/>
    <p:sldId id="310" r:id="rId21"/>
    <p:sldId id="299" r:id="rId22"/>
    <p:sldId id="833" r:id="rId23"/>
    <p:sldId id="328" r:id="rId24"/>
    <p:sldId id="834" r:id="rId25"/>
    <p:sldId id="29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84053" autoAdjust="0"/>
  </p:normalViewPr>
  <p:slideViewPr>
    <p:cSldViewPr snapToGrid="0" snapToObjects="1">
      <p:cViewPr varScale="1">
        <p:scale>
          <a:sx n="88" d="100"/>
          <a:sy n="88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66278-1D88-4783-81BF-DD18DE9402D7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7D791-B7B1-4F46-A14F-96C9CBFE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3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D791-B7B1-4F46-A14F-96C9CBFE64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3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C6D94-189E-4132-B69A-881252D23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40D468-62F6-8156-2656-A9707DC5EC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C91370-C86A-99F3-B7F4-49F60C2C6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714CF-85AA-2EC2-5DF9-F7D859FF15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D791-B7B1-4F46-A14F-96C9CBFE64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0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3DC97-67C9-1872-BF01-0F3AC97C8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65D7B5-4F1D-C142-A9FB-9FD8A4E7A7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C3D74C-088B-EAEC-F6C7-5903F795C9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FCA9D-6D83-BC4E-4827-1969B395A6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D791-B7B1-4F46-A14F-96C9CBFE64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8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2" y="15633"/>
            <a:ext cx="9138138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zh-CN" altLang="en-US" b="1" dirty="0"/>
              <a:t>第十三课　门徒书信与启示录　总复习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F8066-D20E-45CB-9BE0-21B340DFFC74}"/>
              </a:ext>
            </a:extLst>
          </p:cNvPr>
          <p:cNvSpPr txBox="1"/>
          <p:nvPr/>
        </p:nvSpPr>
        <p:spPr>
          <a:xfrm>
            <a:off x="5862" y="1223972"/>
            <a:ext cx="9081493" cy="4882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▲本课大纲：</a:t>
            </a:r>
            <a:endParaRPr lang="en-US" altLang="zh-CN" sz="3600" dirty="0">
              <a:solidFill>
                <a:srgbClr val="000000"/>
              </a:solidFill>
              <a:effectLst/>
              <a:latin typeface="Adobe Song Std L" panose="02020300000000000000" pitchFamily="18" charset="-128"/>
              <a:ea typeface="Adobe Song Std L" panose="02020300000000000000" pitchFamily="18" charset="-128"/>
              <a:cs typeface="MS Mincho" panose="02020609040205080304" pitchFamily="49" charset="-128"/>
            </a:endParaRPr>
          </a:p>
          <a:p>
            <a:r>
              <a:rPr lang="zh-CN" altLang="en-US" sz="3600" dirty="0"/>
              <a:t>一、门徒书信与启示录总复习</a:t>
            </a:r>
          </a:p>
          <a:p>
            <a:r>
              <a:rPr lang="zh-CN" altLang="en-US" sz="3600" dirty="0"/>
              <a:t>二、新约与旧约的关系</a:t>
            </a:r>
          </a:p>
          <a:p>
            <a:r>
              <a:rPr lang="zh-CN" altLang="en-US" sz="3600" dirty="0"/>
              <a:t>三、自我评估</a:t>
            </a:r>
          </a:p>
          <a:p>
            <a:r>
              <a:rPr lang="zh-CN" altLang="en-US" sz="3600" dirty="0"/>
              <a:t>四、背金句比赛</a:t>
            </a:r>
          </a:p>
          <a:p>
            <a:endParaRPr lang="en-US" altLang="zh-CN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MS Mincho" panose="02020609040205080304" pitchFamily="49" charset="-128"/>
            </a:endParaRPr>
          </a:p>
          <a:p>
            <a:pPr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</a:pPr>
            <a:r>
              <a:rPr lang="zh-CN" altLang="en-US" sz="3600" dirty="0"/>
              <a:t>▲</a:t>
            </a:r>
            <a:r>
              <a:rPr lang="ja-JP" altLang="en-US" sz="3600" dirty="0"/>
              <a:t>本课金句</a:t>
            </a:r>
            <a:r>
              <a:rPr lang="zh-CN" altLang="en-US" sz="3600" dirty="0"/>
              <a:t>：</a:t>
            </a:r>
            <a:r>
              <a:rPr lang="ja-JP" altLang="en-US" sz="3600" dirty="0"/>
              <a:t>启示录 </a:t>
            </a:r>
            <a:r>
              <a:rPr lang="en-US" altLang="ja-JP" sz="3600" dirty="0"/>
              <a:t>21:3 </a:t>
            </a:r>
          </a:p>
          <a:p>
            <a:pPr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</a:pPr>
            <a:r>
              <a:rPr lang="zh-CN" altLang="en-US" sz="3600" dirty="0"/>
              <a:t>看哪，上帝的帐幕在人间。他要与人同住</a:t>
            </a:r>
            <a:endParaRPr lang="en-US" altLang="zh-CN" sz="3600" dirty="0"/>
          </a:p>
          <a:p>
            <a:pPr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</a:pPr>
            <a:r>
              <a:rPr lang="zh-CN" altLang="en-US" sz="3600" dirty="0"/>
              <a:t>，他们要作他的子民。上帝要亲自与他们同</a:t>
            </a:r>
            <a:endParaRPr lang="en-US" altLang="zh-CN" sz="3600" dirty="0"/>
          </a:p>
          <a:p>
            <a:pPr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</a:pPr>
            <a:r>
              <a:rPr lang="zh-CN" altLang="en-US" sz="3600" dirty="0"/>
              <a:t>在，作他们的上帝。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03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3E8D6-7EE0-ADAD-741E-E5F2BBD9D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9D8B-0107-D9B8-A615-E4DC89FA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96"/>
            <a:ext cx="9144000" cy="6723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/>
              <a:t>雅各书</a:t>
            </a:r>
            <a:r>
              <a:rPr lang="zh-CN" altLang="en-US" b="1" dirty="0"/>
              <a:t>的核心主题续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75E905-CEBD-DDB6-5A71-EB61C93EE873}"/>
              </a:ext>
            </a:extLst>
          </p:cNvPr>
          <p:cNvSpPr txBox="1"/>
          <p:nvPr/>
        </p:nvSpPr>
        <p:spPr>
          <a:xfrm>
            <a:off x="0" y="696686"/>
            <a:ext cx="91440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			</a:t>
            </a:r>
            <a:r>
              <a:rPr lang="zh-CN" altLang="en-US" sz="3600" b="1" dirty="0"/>
              <a:t>要快快地听，慢慢地说，慢慢地动怒</a:t>
            </a:r>
            <a:endParaRPr lang="en-US" altLang="zh-CN" sz="3600" b="1" dirty="0"/>
          </a:p>
          <a:p>
            <a:pPr lvl="3"/>
            <a:r>
              <a:rPr lang="zh-CN" altLang="en-US" sz="3600" b="1" dirty="0"/>
              <a:t>勒住自己的舌头</a:t>
            </a:r>
            <a:endParaRPr lang="en-US" altLang="zh-CN" sz="3600" b="1" dirty="0"/>
          </a:p>
          <a:p>
            <a:pPr lvl="3"/>
            <a:r>
              <a:rPr lang="zh-CN" altLang="en-US" sz="3600" b="1" dirty="0"/>
              <a:t>不可按着外貌待人</a:t>
            </a:r>
            <a:endParaRPr lang="en-US" altLang="zh-CN" sz="3600" b="1" dirty="0"/>
          </a:p>
          <a:p>
            <a:pPr lvl="3"/>
            <a:r>
              <a:rPr lang="zh-CN" altLang="en-US" sz="3600" b="1" dirty="0"/>
              <a:t>凡想要与世俗为友的，就是与　神为敌了</a:t>
            </a:r>
            <a:endParaRPr lang="en-US" altLang="zh-CN" sz="3600" b="1" dirty="0"/>
          </a:p>
          <a:p>
            <a:pPr lvl="3"/>
            <a:r>
              <a:rPr lang="zh-CN" altLang="en-US" sz="3600" b="1" dirty="0"/>
              <a:t>诋毁弟兄或评断弟兄的人，就是诋毁律法</a:t>
            </a:r>
            <a:endParaRPr lang="en-US" altLang="zh-CN" sz="3600" b="1" dirty="0"/>
          </a:p>
          <a:p>
            <a:pPr lvl="3"/>
            <a:r>
              <a:rPr lang="zh-CN" altLang="en-US" sz="3600" b="1" dirty="0"/>
              <a:t>自夸都是邪恶的</a:t>
            </a:r>
            <a:endParaRPr lang="en-US" altLang="zh-CN" sz="3600" b="1" dirty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baseline="30000" dirty="0"/>
              <a:t>7 </a:t>
            </a:r>
            <a:r>
              <a:rPr lang="zh-CN" altLang="en-US" sz="2800" b="1" dirty="0"/>
              <a:t>所以弟兄们，</a:t>
            </a:r>
            <a:r>
              <a:rPr lang="zh-CN" altLang="en-US" sz="2800" b="1" dirty="0">
                <a:solidFill>
                  <a:srgbClr val="FF0000"/>
                </a:solidFill>
              </a:rPr>
              <a:t>你们要忍耐，直到主来</a:t>
            </a:r>
            <a:r>
              <a:rPr lang="zh-CN" altLang="en-US" sz="2800" b="1" dirty="0"/>
              <a:t>。看哪，农夫等候着地里宝贵的出产，耐心地等到它得了秋霖春雨。</a:t>
            </a:r>
            <a:endParaRPr lang="en-US" altLang="zh-CN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baseline="30000" dirty="0"/>
              <a:t>13 </a:t>
            </a:r>
            <a:r>
              <a:rPr lang="zh-CN" altLang="en-US" sz="2800" b="1" dirty="0"/>
              <a:t>你们中间若</a:t>
            </a:r>
            <a:r>
              <a:rPr lang="zh-CN" altLang="en-US" sz="2800" b="1" dirty="0">
                <a:solidFill>
                  <a:srgbClr val="FF0000"/>
                </a:solidFill>
              </a:rPr>
              <a:t>有人受苦，他该祷告</a:t>
            </a:r>
            <a:r>
              <a:rPr lang="zh-CN" altLang="en-US" sz="2800" b="1" dirty="0"/>
              <a:t>；</a:t>
            </a:r>
            <a:r>
              <a:rPr lang="zh-CN" altLang="en-US" sz="2800" b="1" dirty="0">
                <a:solidFill>
                  <a:srgbClr val="FF0000"/>
                </a:solidFill>
              </a:rPr>
              <a:t>有人喜乐，他该歌颂</a:t>
            </a:r>
            <a:r>
              <a:rPr lang="zh-CN" altLang="en-US" sz="2800" b="1" dirty="0"/>
              <a:t>。</a:t>
            </a:r>
            <a:endParaRPr lang="en-US" altLang="zh-CN" sz="2800" b="1" dirty="0">
              <a:solidFill>
                <a:srgbClr val="00B050"/>
              </a:solidFill>
            </a:endParaRPr>
          </a:p>
          <a:p>
            <a:endParaRPr lang="en-US" sz="2400" b="1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36898DC3-79B7-FF7D-7C62-809479910348}"/>
              </a:ext>
            </a:extLst>
          </p:cNvPr>
          <p:cNvSpPr/>
          <p:nvPr/>
        </p:nvSpPr>
        <p:spPr>
          <a:xfrm>
            <a:off x="783772" y="925286"/>
            <a:ext cx="370114" cy="4191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E56231-7278-040F-92EF-302A5E20C550}"/>
              </a:ext>
            </a:extLst>
          </p:cNvPr>
          <p:cNvSpPr txBox="1"/>
          <p:nvPr/>
        </p:nvSpPr>
        <p:spPr>
          <a:xfrm>
            <a:off x="87087" y="2405743"/>
            <a:ext cx="370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例子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3767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603CF-C52F-03E8-4DC9-D26D97A27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73D25-3C5A-B03D-13C2-AFA7FE928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96"/>
            <a:ext cx="9144000" cy="6723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/>
              <a:t>彼得前书</a:t>
            </a:r>
            <a:r>
              <a:rPr lang="zh-CN" altLang="en-US" b="1" dirty="0"/>
              <a:t>的核心主题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2B891-CF17-AB2A-C819-B61A62BC8178}"/>
              </a:ext>
            </a:extLst>
          </p:cNvPr>
          <p:cNvSpPr txBox="1"/>
          <p:nvPr/>
        </p:nvSpPr>
        <p:spPr>
          <a:xfrm>
            <a:off x="0" y="696686"/>
            <a:ext cx="903224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ja-JP" altLang="en-US" sz="3600" dirty="0">
                <a:solidFill>
                  <a:srgbClr val="00B050"/>
                </a:solidFill>
              </a:rPr>
              <a:t>活泼的盼望</a:t>
            </a:r>
            <a:endParaRPr lang="en-US" altLang="ja-JP" sz="3600" dirty="0">
              <a:solidFill>
                <a:srgbClr val="00B050"/>
              </a:solidFill>
            </a:endParaRPr>
          </a:p>
          <a:p>
            <a:r>
              <a:rPr lang="zh-CN" altLang="en-US" sz="3600" dirty="0"/>
              <a:t>愿颂赞归与我们主耶稣基督的父神！他曾照自己的大怜悯，</a:t>
            </a:r>
            <a:r>
              <a:rPr lang="zh-CN" altLang="en-US" sz="3600" dirty="0">
                <a:solidFill>
                  <a:srgbClr val="00B0F0"/>
                </a:solidFill>
              </a:rPr>
              <a:t>藉耶稣基督从死里复活，重生了我们，叫我们有</a:t>
            </a:r>
            <a:r>
              <a:rPr lang="zh-CN" altLang="en-US" sz="3600" b="1" dirty="0">
                <a:solidFill>
                  <a:srgbClr val="00B0F0"/>
                </a:solidFill>
              </a:rPr>
              <a:t>活泼的盼望</a:t>
            </a:r>
            <a:r>
              <a:rPr lang="zh-CN" altLang="en-US" sz="3600" dirty="0"/>
              <a:t>，可以得着不能朽坏、不能玷污、不能衰残、为你们存留在天上的基业。（</a:t>
            </a:r>
            <a:r>
              <a:rPr lang="en-US" altLang="zh-CN" sz="3600" dirty="0"/>
              <a:t>1:3-4</a:t>
            </a:r>
            <a:r>
              <a:rPr lang="zh-CN" altLang="en-US" sz="3600" dirty="0"/>
              <a:t>）</a:t>
            </a:r>
            <a:endParaRPr lang="en-US" altLang="zh-CN" sz="3600" dirty="0"/>
          </a:p>
          <a:p>
            <a:r>
              <a:rPr lang="en-US" altLang="zh-CN" sz="3600" b="1" dirty="0">
                <a:solidFill>
                  <a:srgbClr val="00B050"/>
                </a:solidFill>
              </a:rPr>
              <a:t>2. </a:t>
            </a:r>
            <a:r>
              <a:rPr lang="zh-CN" altLang="en-US" sz="3600" b="1" dirty="0">
                <a:solidFill>
                  <a:srgbClr val="00B050"/>
                </a:solidFill>
              </a:rPr>
              <a:t>火炼的试验与信心的精炼 </a:t>
            </a:r>
            <a:endParaRPr lang="en-US" altLang="zh-CN" sz="3600" b="1" dirty="0">
              <a:solidFill>
                <a:srgbClr val="00B050"/>
              </a:solidFill>
            </a:endParaRPr>
          </a:p>
          <a:p>
            <a:r>
              <a:rPr lang="zh-CN" altLang="en-US" sz="3200" dirty="0"/>
              <a:t>因此，你们是大有喜乐；但如今，在百般的试炼中暂时忧愁，</a:t>
            </a:r>
            <a:r>
              <a:rPr lang="zh-CN" altLang="en-US" sz="3200" dirty="0">
                <a:solidFill>
                  <a:srgbClr val="00B0F0"/>
                </a:solidFill>
              </a:rPr>
              <a:t>叫你们的</a:t>
            </a:r>
            <a:r>
              <a:rPr lang="zh-CN" altLang="en-US" sz="3200" b="1" dirty="0">
                <a:solidFill>
                  <a:srgbClr val="00B0F0"/>
                </a:solidFill>
              </a:rPr>
              <a:t>信心既被试验，就比那被火试验仍然能坏的金子更显宝贵</a:t>
            </a:r>
            <a:r>
              <a:rPr lang="zh-CN" altLang="en-US" sz="3200" dirty="0"/>
              <a:t>，可以在耶稣基督显现的时候得着称赞、荣耀、尊贵。（</a:t>
            </a:r>
            <a:r>
              <a:rPr lang="en-US" altLang="zh-CN" sz="3200" dirty="0"/>
              <a:t>1:6-7</a:t>
            </a:r>
            <a:r>
              <a:rPr lang="zh-CN" altLang="en-US" sz="3200" dirty="0"/>
              <a:t>）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990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08FD6-210A-EF54-05D6-24F490ED0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7EDC-C625-D706-E99F-A689CB57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96"/>
            <a:ext cx="9144000" cy="6723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/>
              <a:t>彼得前书</a:t>
            </a:r>
            <a:r>
              <a:rPr lang="zh-CN" altLang="en-US" b="1" dirty="0"/>
              <a:t>的核心主题续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03F7E-2E31-46F2-8A31-1F1554ED7D5B}"/>
              </a:ext>
            </a:extLst>
          </p:cNvPr>
          <p:cNvSpPr txBox="1"/>
          <p:nvPr/>
        </p:nvSpPr>
        <p:spPr>
          <a:xfrm>
            <a:off x="0" y="696686"/>
            <a:ext cx="903224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00B050"/>
                </a:solidFill>
              </a:rPr>
              <a:t>3. </a:t>
            </a:r>
            <a:r>
              <a:rPr lang="zh-CN" altLang="en-US" sz="3600" b="1" dirty="0">
                <a:solidFill>
                  <a:srgbClr val="00B050"/>
                </a:solidFill>
              </a:rPr>
              <a:t>被拣选的族类与圣洁的生活</a:t>
            </a:r>
            <a:endParaRPr lang="en-US" altLang="zh-CN" sz="3600" b="1" dirty="0">
              <a:solidFill>
                <a:srgbClr val="00B050"/>
              </a:solidFill>
            </a:endParaRPr>
          </a:p>
          <a:p>
            <a:r>
              <a:rPr lang="zh-CN" altLang="en-US" sz="3200" dirty="0"/>
              <a:t>惟有你们是</a:t>
            </a:r>
            <a:r>
              <a:rPr lang="zh-CN" altLang="en-US" sz="3200" b="1" dirty="0"/>
              <a:t>被拣选的族类，是有君尊的祭司，</a:t>
            </a:r>
            <a:r>
              <a:rPr lang="zh-CN" altLang="en-US" sz="3200" b="1" dirty="0">
                <a:solidFill>
                  <a:srgbClr val="00B0F0"/>
                </a:solidFill>
              </a:rPr>
              <a:t>是圣洁的国度，是属神的子民</a:t>
            </a:r>
            <a:r>
              <a:rPr lang="zh-CN" altLang="en-US" sz="3200" dirty="0"/>
              <a:t>，要叫你们宣扬那召你们出黑暗入奇妙光明者的美德。</a:t>
            </a:r>
            <a:r>
              <a:rPr lang="en-US" altLang="zh-CN" sz="3200" dirty="0"/>
              <a:t>(2:9</a:t>
            </a:r>
            <a:r>
              <a:rPr lang="zh-CN" altLang="en-US" sz="3200" dirty="0"/>
              <a:t>）</a:t>
            </a:r>
            <a:endParaRPr lang="en-US" altLang="zh-CN" sz="3200" b="1" dirty="0"/>
          </a:p>
          <a:p>
            <a:r>
              <a:rPr lang="en-US" altLang="zh-CN" sz="3600" b="1" dirty="0">
                <a:solidFill>
                  <a:srgbClr val="00B050"/>
                </a:solidFill>
              </a:rPr>
              <a:t>4. </a:t>
            </a:r>
            <a:r>
              <a:rPr lang="zh-CN" altLang="en-US" sz="3600" b="1" dirty="0">
                <a:solidFill>
                  <a:srgbClr val="00B050"/>
                </a:solidFill>
              </a:rPr>
              <a:t>基督是受苦的榜样</a:t>
            </a:r>
            <a:endParaRPr lang="en-US" altLang="zh-CN" sz="3600" b="1" dirty="0">
              <a:solidFill>
                <a:srgbClr val="00B050"/>
              </a:solidFill>
            </a:endParaRPr>
          </a:p>
          <a:p>
            <a:r>
              <a:rPr lang="zh-CN" altLang="en-US" sz="3200" dirty="0"/>
              <a:t>你们蒙召原是为此；因为基督也为你们受过苦，</a:t>
            </a:r>
            <a:r>
              <a:rPr lang="zh-CN" altLang="en-US" sz="3200" b="1" dirty="0">
                <a:solidFill>
                  <a:srgbClr val="00B0F0"/>
                </a:solidFill>
              </a:rPr>
              <a:t>给你们留下榜样，叫你们跟随他的脚踪行</a:t>
            </a:r>
            <a:r>
              <a:rPr lang="zh-CN" altLang="en-US" sz="3200" dirty="0"/>
              <a:t>。他被骂不还口；受害不说威吓的话，只将自己交托那按公义审判人的主。（</a:t>
            </a:r>
            <a:r>
              <a:rPr lang="en-US" altLang="zh-CN" sz="3200" dirty="0"/>
              <a:t>2:21, 23</a:t>
            </a:r>
            <a:r>
              <a:rPr lang="zh-CN" altLang="en-US" sz="3200" dirty="0"/>
              <a:t>）</a:t>
            </a:r>
            <a:endParaRPr lang="en-US" altLang="zh-CN" sz="3200" dirty="0"/>
          </a:p>
          <a:p>
            <a:r>
              <a:rPr lang="en-US" altLang="zh-CN" sz="3200" dirty="0">
                <a:solidFill>
                  <a:srgbClr val="00B050"/>
                </a:solidFill>
              </a:rPr>
              <a:t>5. </a:t>
            </a:r>
            <a:r>
              <a:rPr lang="zh-CN" altLang="en-US" sz="3200" dirty="0">
                <a:solidFill>
                  <a:srgbClr val="00B050"/>
                </a:solidFill>
              </a:rPr>
              <a:t>在末世中警醒与彼此相爱 </a:t>
            </a:r>
            <a:endParaRPr lang="en-US" altLang="zh-CN" sz="3200" dirty="0">
              <a:solidFill>
                <a:srgbClr val="00B050"/>
              </a:solidFill>
            </a:endParaRPr>
          </a:p>
          <a:p>
            <a:r>
              <a:rPr lang="zh-CN" altLang="en-US" sz="2400" dirty="0"/>
              <a:t>最要紧的是</a:t>
            </a:r>
            <a:r>
              <a:rPr lang="zh-CN" altLang="en-US" sz="2400" b="1" dirty="0">
                <a:solidFill>
                  <a:srgbClr val="00B0F0"/>
                </a:solidFill>
              </a:rPr>
              <a:t>彼此切实相爱</a:t>
            </a:r>
            <a:r>
              <a:rPr lang="zh-CN" altLang="en-US" sz="2400" dirty="0"/>
              <a:t>，因为爱能遮掩许多的罪。（</a:t>
            </a:r>
            <a:r>
              <a:rPr lang="en-US" altLang="zh-CN" sz="2400" dirty="0"/>
              <a:t>4:8</a:t>
            </a:r>
            <a:r>
              <a:rPr lang="zh-CN" altLang="en-US" sz="2400" dirty="0"/>
              <a:t>）</a:t>
            </a:r>
            <a:r>
              <a:rPr lang="zh-CN" altLang="en-US" sz="2400" dirty="0">
                <a:solidFill>
                  <a:srgbClr val="00B0F0"/>
                </a:solidFill>
              </a:rPr>
              <a:t>务要谨守，警醒。</a:t>
            </a:r>
            <a:r>
              <a:rPr lang="zh-CN" altLang="en-US" sz="2400" dirty="0"/>
              <a:t>因为你们的仇敌魔鬼，如同吼叫的狮子，遍地游行，寻找可吞吃的人。（</a:t>
            </a:r>
            <a:r>
              <a:rPr lang="en-US" altLang="zh-CN" sz="2400" dirty="0"/>
              <a:t>5:8</a:t>
            </a:r>
            <a:r>
              <a:rPr lang="zh-CN" altLang="en-US" sz="2400" dirty="0"/>
              <a:t>）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314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08FD6-210A-EF54-05D6-24F490ED0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7EDC-C625-D706-E99F-A689CB57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96"/>
            <a:ext cx="9144000" cy="6723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/>
              <a:t>彼得</a:t>
            </a:r>
            <a:r>
              <a:rPr lang="zh-CN" altLang="en-US" dirty="0"/>
              <a:t>后</a:t>
            </a:r>
            <a:r>
              <a:rPr lang="ja-JP" altLang="en-US" dirty="0"/>
              <a:t>书</a:t>
            </a:r>
            <a:r>
              <a:rPr lang="zh-CN" altLang="en-US" b="1" dirty="0"/>
              <a:t>的核心主题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03F7E-2E31-46F2-8A31-1F1554ED7D5B}"/>
              </a:ext>
            </a:extLst>
          </p:cNvPr>
          <p:cNvSpPr txBox="1"/>
          <p:nvPr/>
        </p:nvSpPr>
        <p:spPr>
          <a:xfrm>
            <a:off x="0" y="696686"/>
            <a:ext cx="903224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/>
              <a:t>一、在真知识中成长（第一章）</a:t>
            </a:r>
            <a:endParaRPr lang="en-US" altLang="zh-CN" sz="3600" dirty="0"/>
          </a:p>
          <a:p>
            <a:r>
              <a:rPr lang="zh-CN" altLang="en-US" sz="2400" dirty="0"/>
              <a:t>真正认识 </a:t>
            </a:r>
            <a:r>
              <a:rPr lang="en-US" sz="2400" dirty="0"/>
              <a:t>Jesus Christ ，</a:t>
            </a:r>
            <a:r>
              <a:rPr lang="zh-CN" altLang="en-US" sz="2400" dirty="0"/>
              <a:t>并活出敬虔生命。</a:t>
            </a:r>
            <a:endParaRPr lang="en-US" altLang="zh-CN" sz="2400" dirty="0"/>
          </a:p>
          <a:p>
            <a:r>
              <a:rPr lang="zh-CN" altLang="en-US" sz="2400" b="1" dirty="0"/>
              <a:t>信心、德行、知识、节制、忍耐、虔敬、爱心。</a:t>
            </a:r>
          </a:p>
          <a:p>
            <a:r>
              <a:rPr lang="zh-CN" altLang="en-US" sz="3600" b="1" dirty="0"/>
              <a:t>核心思想：真信仰一定带来属灵成长。</a:t>
            </a:r>
            <a:endParaRPr lang="en-US" altLang="zh-CN" sz="3600" b="1" dirty="0"/>
          </a:p>
          <a:p>
            <a:r>
              <a:rPr lang="zh-CN" altLang="en-US" sz="3600" dirty="0"/>
              <a:t>二、警告假教师（第二章）</a:t>
            </a:r>
            <a:endParaRPr lang="en-US" altLang="zh-CN" sz="3600" dirty="0"/>
          </a:p>
          <a:p>
            <a:r>
              <a:rPr lang="zh-CN" altLang="en-US" sz="2400" dirty="0"/>
              <a:t>假教师</a:t>
            </a:r>
            <a:r>
              <a:rPr lang="en-US" altLang="zh-CN" sz="2400" dirty="0"/>
              <a:t>:</a:t>
            </a:r>
            <a:r>
              <a:rPr lang="zh-CN" altLang="en-US" sz="2400" dirty="0"/>
              <a:t>扭曲真理、放纵情欲、贪财、否认审判、引诱人离开圣洁生活</a:t>
            </a:r>
            <a:endParaRPr lang="en-US" altLang="zh-CN" sz="2400" dirty="0"/>
          </a:p>
          <a:p>
            <a:r>
              <a:rPr lang="zh-CN" altLang="en-US" sz="3600" b="1" dirty="0"/>
              <a:t>核心思想：不要被错误教导迷惑。</a:t>
            </a:r>
            <a:endParaRPr lang="en-US" altLang="zh-CN" sz="3600" b="1" dirty="0"/>
          </a:p>
          <a:p>
            <a:r>
              <a:rPr lang="zh-CN" altLang="en-US" sz="3600" dirty="0"/>
              <a:t>三、坚定等候主再来（第三章）</a:t>
            </a:r>
            <a:endParaRPr lang="en-US" altLang="zh-CN" sz="3600" dirty="0"/>
          </a:p>
          <a:p>
            <a:r>
              <a:rPr lang="zh-CN" altLang="en-US" sz="2400" dirty="0"/>
              <a:t>主一定会再来，并带来审判。因此信徒应当：警醒、圣洁、坚定、忍耐等候</a:t>
            </a:r>
            <a:endParaRPr lang="en-US" altLang="zh-CN" sz="2400" dirty="0"/>
          </a:p>
          <a:p>
            <a:r>
              <a:rPr lang="zh-CN" altLang="en-US" sz="3600" b="1" dirty="0"/>
              <a:t>核心思想：活在主再来的盼望中。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8072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08FD6-210A-EF54-05D6-24F490ED0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7EDC-C625-D706-E99F-A689CB57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96"/>
            <a:ext cx="9144000" cy="6723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zh-CN" altLang="en-US" dirty="0"/>
              <a:t>约翰壹书</a:t>
            </a:r>
            <a:r>
              <a:rPr lang="zh-CN" altLang="en-US" b="1" dirty="0"/>
              <a:t>的核心主题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03F7E-2E31-46F2-8A31-1F1554ED7D5B}"/>
              </a:ext>
            </a:extLst>
          </p:cNvPr>
          <p:cNvSpPr txBox="1"/>
          <p:nvPr/>
        </p:nvSpPr>
        <p:spPr>
          <a:xfrm>
            <a:off x="0" y="696686"/>
            <a:ext cx="90322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3600" dirty="0"/>
              <a:t>正确相信基督：耶稣是真实成了肉身的基督。不是 幻影、只有灵性存在、普通先知</a:t>
            </a:r>
            <a:endParaRPr lang="en-US" altLang="zh-CN" sz="3600" dirty="0"/>
          </a:p>
          <a:p>
            <a:pPr marL="742950" indent="-742950">
              <a:buFont typeface="+mj-lt"/>
              <a:buAutoNum type="arabicPeriod"/>
            </a:pPr>
            <a:r>
              <a:rPr lang="zh-CN" altLang="en-US" sz="3600" dirty="0"/>
              <a:t>活在光中：诚实面对罪、接受神光照、愿意悔改、遵行主命令</a:t>
            </a:r>
            <a:endParaRPr lang="en-US" altLang="zh-CN" sz="3600" dirty="0"/>
          </a:p>
          <a:p>
            <a:pPr marL="742950" indent="-742950">
              <a:buFont typeface="+mj-lt"/>
              <a:buAutoNum type="arabicPeriod"/>
            </a:pPr>
            <a:r>
              <a:rPr lang="zh-CN" altLang="en-US" sz="3600" dirty="0"/>
              <a:t>彼此相爱： 爱不是口号， 而是：实际关心、付代价、饶恕、服事</a:t>
            </a:r>
            <a:endParaRPr lang="en-US" altLang="zh-CN" sz="3600" dirty="0"/>
          </a:p>
          <a:p>
            <a:pPr marL="742950" indent="-742950">
              <a:buAutoNum type="arabicPlain" startAt="2"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7965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313E1-DEF0-F50A-ED60-783F3D647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835D88-CF8E-57FD-9900-A5C1210FB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760"/>
            <a:ext cx="914400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8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08FD6-210A-EF54-05D6-24F490ED0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7EDC-C625-D706-E99F-A689CB57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96"/>
            <a:ext cx="9144000" cy="6723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zh-CN" altLang="en-US" dirty="0"/>
              <a:t>约翰贰、叁、犹大书</a:t>
            </a:r>
            <a:r>
              <a:rPr lang="zh-CN" altLang="en-US" b="1" dirty="0"/>
              <a:t>的核心主题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03F7E-2E31-46F2-8A31-1F1554ED7D5B}"/>
              </a:ext>
            </a:extLst>
          </p:cNvPr>
          <p:cNvSpPr txBox="1"/>
          <p:nvPr/>
        </p:nvSpPr>
        <p:spPr>
          <a:xfrm>
            <a:off x="0" y="696686"/>
            <a:ext cx="903224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3600" dirty="0"/>
              <a:t>要彼此相爱， 但不能纵容假教导： 真正的爱，必须建立在真理上。</a:t>
            </a:r>
            <a:endParaRPr lang="en-US" altLang="zh-CN" sz="3600" dirty="0"/>
          </a:p>
          <a:p>
            <a:pPr marL="742950" indent="-742950">
              <a:buFont typeface="+mj-lt"/>
              <a:buAutoNum type="arabicPeriod"/>
            </a:pPr>
            <a:r>
              <a:rPr lang="zh-CN" altLang="en-US" sz="3600" dirty="0"/>
              <a:t>忠心支持真道工人（ 低米丢</a:t>
            </a:r>
            <a:r>
              <a:rPr lang="en-US" altLang="zh-CN" sz="3600" dirty="0"/>
              <a:t>/</a:t>
            </a:r>
            <a:r>
              <a:rPr lang="en-US" sz="3600" dirty="0"/>
              <a:t>Demetrius</a:t>
            </a:r>
            <a:r>
              <a:rPr lang="zh-CN" altLang="en-US" sz="3600" dirty="0"/>
              <a:t> 、该犹</a:t>
            </a:r>
            <a:r>
              <a:rPr lang="en-US" altLang="zh-CN" sz="3600" dirty="0"/>
              <a:t>/</a:t>
            </a:r>
            <a:r>
              <a:rPr lang="en-US" sz="3600" dirty="0"/>
              <a:t>Gaius） </a:t>
            </a:r>
            <a:r>
              <a:rPr lang="zh-CN" altLang="en-US" sz="3600" dirty="0"/>
              <a:t>，不要效法骄傲自私的人（ 丢特腓</a:t>
            </a:r>
            <a:r>
              <a:rPr lang="en-US" altLang="zh-CN" sz="3600" dirty="0"/>
              <a:t>/</a:t>
            </a:r>
            <a:r>
              <a:rPr lang="en-US" sz="3600" dirty="0" err="1"/>
              <a:t>Diotrephes</a:t>
            </a:r>
            <a:r>
              <a:rPr lang="en-US" sz="3600" dirty="0"/>
              <a:t>） </a:t>
            </a:r>
            <a:r>
              <a:rPr lang="zh-CN" altLang="en-US" sz="3600" dirty="0"/>
              <a:t>。</a:t>
            </a:r>
            <a:endParaRPr lang="en-US" altLang="zh-CN" sz="3600" dirty="0"/>
          </a:p>
          <a:p>
            <a:pPr marL="742950" indent="-742950">
              <a:buFont typeface="+mj-lt"/>
              <a:buAutoNum type="arabicPeriod"/>
            </a:pPr>
            <a:r>
              <a:rPr lang="zh-CN" altLang="en-US" sz="3600" dirty="0"/>
              <a:t>为真道竭力争辩，防备败坏教会的假教师。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9241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96"/>
            <a:ext cx="9144000" cy="96044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dirty="0"/>
              <a:t>犹大书：警告</a:t>
            </a:r>
            <a:r>
              <a:rPr lang="zh-CN" altLang="en-US" sz="3600" dirty="0"/>
              <a:t>的严重性</a:t>
            </a:r>
            <a:endParaRPr sz="3600" b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96A57-477F-44D3-8FA3-F35233C4D356}"/>
              </a:ext>
            </a:extLst>
          </p:cNvPr>
          <p:cNvSpPr txBox="1"/>
          <p:nvPr/>
        </p:nvSpPr>
        <p:spPr>
          <a:xfrm>
            <a:off x="0" y="999002"/>
            <a:ext cx="907288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baseline="30000" dirty="0"/>
              <a:t>3 </a:t>
            </a:r>
            <a:r>
              <a:rPr lang="zh-CN" altLang="en-US" sz="4000" b="1" dirty="0"/>
              <a:t>亲爱的，我一直很</a:t>
            </a:r>
            <a:r>
              <a:rPr lang="zh-CN" altLang="en-US" sz="4000" b="1" dirty="0">
                <a:solidFill>
                  <a:srgbClr val="00B050"/>
                </a:solidFill>
              </a:rPr>
              <a:t>迫切</a:t>
            </a:r>
            <a:r>
              <a:rPr lang="zh-CN" altLang="en-US" sz="4000" b="1" dirty="0"/>
              <a:t>地想要写信给你们，论到我们同享的救恩，但我觉得</a:t>
            </a:r>
            <a:r>
              <a:rPr lang="zh-CN" altLang="en-US" sz="4000" b="1" dirty="0">
                <a:solidFill>
                  <a:srgbClr val="00B050"/>
                </a:solidFill>
              </a:rPr>
              <a:t>有必要现在</a:t>
            </a:r>
            <a:r>
              <a:rPr lang="zh-CN" altLang="en-US" sz="4000" b="1" dirty="0"/>
              <a:t>就写信劝你们，要为从前一次交付给圣徒的真道</a:t>
            </a:r>
            <a:r>
              <a:rPr lang="zh-CN" altLang="en-US" sz="4000" b="1" dirty="0">
                <a:solidFill>
                  <a:srgbClr val="00B050"/>
                </a:solidFill>
              </a:rPr>
              <a:t>竭力奋斗</a:t>
            </a:r>
            <a:r>
              <a:rPr lang="zh-CN" altLang="en-US" sz="4000" b="1" dirty="0"/>
              <a:t>。 </a:t>
            </a:r>
            <a:r>
              <a:rPr lang="en-US" altLang="zh-CN" sz="4000" b="1" baseline="30000" dirty="0"/>
              <a:t>4 </a:t>
            </a:r>
            <a:r>
              <a:rPr lang="zh-CN" altLang="en-US" sz="4000" b="1" dirty="0"/>
              <a:t>因为有些人</a:t>
            </a:r>
            <a:r>
              <a:rPr lang="zh-CN" altLang="en-US" sz="4000" b="1" dirty="0">
                <a:solidFill>
                  <a:srgbClr val="FF0000"/>
                </a:solidFill>
              </a:rPr>
              <a:t>偷偷地进来</a:t>
            </a:r>
            <a:r>
              <a:rPr lang="zh-CN" altLang="en-US" sz="4000" b="1" dirty="0"/>
              <a:t>，就是</a:t>
            </a:r>
            <a:r>
              <a:rPr lang="zh-CN" altLang="en-US" sz="4000" b="1" dirty="0">
                <a:solidFill>
                  <a:srgbClr val="FF0000"/>
                </a:solidFill>
              </a:rPr>
              <a:t>早就被判定</a:t>
            </a:r>
            <a:r>
              <a:rPr lang="zh-CN" altLang="en-US" sz="4000" b="1" dirty="0"/>
              <a:t>受惩罚的不虔诚的人，他们把我们　神的</a:t>
            </a:r>
            <a:r>
              <a:rPr lang="zh-CN" altLang="en-US" sz="4000" b="1" dirty="0">
                <a:solidFill>
                  <a:srgbClr val="FF0000"/>
                </a:solidFill>
              </a:rPr>
              <a:t>恩典变为放纵情欲的机会</a:t>
            </a:r>
            <a:r>
              <a:rPr lang="zh-CN" altLang="en-US" sz="4000" b="1" dirty="0"/>
              <a:t>，并且</a:t>
            </a:r>
            <a:r>
              <a:rPr lang="zh-CN" altLang="en-US" sz="4000" b="1" dirty="0">
                <a:solidFill>
                  <a:srgbClr val="FF0000"/>
                </a:solidFill>
              </a:rPr>
              <a:t>不认独一的主宰</a:t>
            </a:r>
            <a:r>
              <a:rPr lang="en-US" altLang="zh-CN" sz="4000" b="1" dirty="0"/>
              <a:t>—</a:t>
            </a:r>
            <a:r>
              <a:rPr lang="zh-CN" altLang="en-US" sz="4000" b="1" dirty="0"/>
              <a:t>我们的主耶稣基督。</a:t>
            </a:r>
            <a:endParaRPr lang="zh-CN" altLang="en-US" sz="4000" b="1" i="0" dirty="0">
              <a:solidFill>
                <a:srgbClr val="FF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952323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CC434-EF19-987A-5B4D-30E23E1BD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6220D-06BA-1B09-9028-F5261438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96"/>
            <a:ext cx="9144000" cy="6723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/>
              <a:t>启示录</a:t>
            </a:r>
            <a:r>
              <a:rPr lang="zh-CN" altLang="en-US" b="1" dirty="0"/>
              <a:t>的核心主题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45A66F-2B17-6971-F153-DA5643029894}"/>
              </a:ext>
            </a:extLst>
          </p:cNvPr>
          <p:cNvSpPr txBox="1"/>
          <p:nvPr/>
        </p:nvSpPr>
        <p:spPr>
          <a:xfrm>
            <a:off x="0" y="696686"/>
            <a:ext cx="903224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3600" dirty="0"/>
              <a:t>当时教会正面对：罗马帝国逼迫、皇帝崇拜、属灵压力、假教师、信徒软弱 </a:t>
            </a:r>
            <a:endParaRPr lang="en-US" altLang="zh-CN" sz="3600" dirty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3600" dirty="0"/>
              <a:t>基督已经得胜</a:t>
            </a:r>
            <a:r>
              <a:rPr lang="en-US" altLang="zh-CN" sz="3600" dirty="0"/>
              <a:t>:</a:t>
            </a:r>
            <a:r>
              <a:rPr lang="zh-CN" altLang="en-US" sz="3600" dirty="0">
                <a:solidFill>
                  <a:srgbClr val="FF0000"/>
                </a:solidFill>
              </a:rPr>
              <a:t>羔羊被杀、却站立、并且掌权</a:t>
            </a:r>
            <a:endParaRPr lang="en-US" altLang="zh-CN" sz="3600" dirty="0"/>
          </a:p>
          <a:p>
            <a:pPr marL="742950" indent="-742950">
              <a:buFont typeface="+mj-lt"/>
              <a:buAutoNum type="arabicPeriod"/>
            </a:pPr>
            <a:r>
              <a:rPr lang="zh-CN" altLang="en-US" sz="3600" dirty="0"/>
              <a:t>神必审判邪恶</a:t>
            </a:r>
            <a:r>
              <a:rPr lang="en-US" altLang="zh-CN" sz="3600" dirty="0"/>
              <a:t>:</a:t>
            </a:r>
            <a:r>
              <a:rPr lang="zh-CN" altLang="en-US" sz="3600" dirty="0"/>
              <a:t> 七印、七号、七碗，这些象征神最终不会容忍：邪恶、偶像、逼迫、 </a:t>
            </a:r>
            <a:r>
              <a:rPr lang="en-US" altLang="zh-CN" sz="3600" dirty="0"/>
              <a:t>Babylon</a:t>
            </a:r>
            <a:r>
              <a:rPr lang="zh-CN" altLang="en-US" sz="3600" dirty="0"/>
              <a:t>式世界系统</a:t>
            </a:r>
            <a:r>
              <a:rPr lang="en-US" altLang="zh-CN" sz="3600" dirty="0"/>
              <a:t>(</a:t>
            </a:r>
            <a:r>
              <a:rPr lang="zh-CN" altLang="en-US" sz="3600" dirty="0"/>
              <a:t>骄傲世界体、系敌挡神的文明、财富与淫乱、逼迫神百姓的权势</a:t>
            </a:r>
            <a:r>
              <a:rPr lang="en-US" altLang="zh-CN" sz="3600" dirty="0"/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ja-JP" altLang="en-US" sz="3600" dirty="0"/>
              <a:t>信徒要忠心忍耐</a:t>
            </a:r>
            <a:r>
              <a:rPr lang="en-US" altLang="ja-JP" sz="3600" dirty="0"/>
              <a:t>:</a:t>
            </a:r>
            <a:r>
              <a:rPr lang="zh-CN" altLang="en-US" sz="3600" dirty="0"/>
              <a:t> 面对压力、逼迫、诱惑</a:t>
            </a:r>
            <a:r>
              <a:rPr lang="en-US" altLang="zh-CN" sz="3600" dirty="0"/>
              <a:t>,</a:t>
            </a:r>
            <a:r>
              <a:rPr lang="zh-CN" altLang="en-US" sz="3600" dirty="0"/>
              <a:t>仍坚持：敬拜神、不拜兽、不妥协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347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69517-7768-BFAE-24F1-5FE2F2CBF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66A81-E8A5-B49D-CA58-EEF9857D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96"/>
            <a:ext cx="9144000" cy="6723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/>
              <a:t>启示录</a:t>
            </a:r>
            <a:r>
              <a:rPr lang="zh-CN" altLang="en-US" b="1" dirty="0"/>
              <a:t>的核心主题续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D91F5-0DF1-99BF-5EE4-110549D6BCB3}"/>
              </a:ext>
            </a:extLst>
          </p:cNvPr>
          <p:cNvSpPr txBox="1"/>
          <p:nvPr/>
        </p:nvSpPr>
        <p:spPr>
          <a:xfrm>
            <a:off x="0" y="696686"/>
            <a:ext cx="903224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zh-CN" altLang="en-US" sz="3200" b="1" dirty="0"/>
              <a:t>神最终更新万有</a:t>
            </a:r>
            <a:r>
              <a:rPr lang="en-US" altLang="zh-CN" sz="3200" b="1" dirty="0"/>
              <a:t>:</a:t>
            </a:r>
            <a:r>
              <a:rPr lang="zh-CN" altLang="en-US" sz="3200" b="1" dirty="0"/>
              <a:t> 结局不是毁灭而已。而是：新天新地。 最终结局包括：神与人同住、不再有死亡、不再有眼泪、不再有咒诅、新耶路撒冷降临</a:t>
            </a:r>
            <a:endParaRPr lang="en-US" altLang="zh-CN" sz="3200" b="1" dirty="0"/>
          </a:p>
          <a:p>
            <a:pPr marL="514350" indent="-514350">
              <a:buFont typeface="+mj-lt"/>
              <a:buAutoNum type="arabicPeriod" startAt="5"/>
            </a:pPr>
            <a:r>
              <a:rPr lang="zh-CN" altLang="en-US" sz="3200" b="1" dirty="0"/>
              <a:t>启示录最大的张力 </a:t>
            </a:r>
            <a:r>
              <a:rPr lang="en-US" altLang="zh-CN" sz="3200" b="1" dirty="0"/>
              <a:t>:</a:t>
            </a:r>
            <a:r>
              <a:rPr lang="zh-CN" altLang="en-US" sz="3200" b="1" dirty="0"/>
              <a:t> 一方面：世界似乎属于黑暗。 另一方面：天上宝座始终属于神。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zh-CN" altLang="en-US" sz="3200" b="1" dirty="0"/>
              <a:t>启示录的核心呼召</a:t>
            </a:r>
            <a:r>
              <a:rPr lang="en-US" altLang="zh-CN" sz="3200" b="1" dirty="0"/>
              <a:t>:</a:t>
            </a:r>
            <a:r>
              <a:rPr lang="zh-CN" altLang="en-US" sz="3200" b="1" dirty="0"/>
              <a:t> 不妥协不要拜兽。 忍耐即使受苦。 敬拜神真正的敬拜是中心。 持守见证即使付代价。</a:t>
            </a:r>
            <a:endParaRPr lang="en-US" altLang="zh-CN" sz="3200" b="1" dirty="0"/>
          </a:p>
          <a:p>
            <a:r>
              <a:rPr lang="zh-CN" altLang="en-US" sz="3600" b="1" dirty="0">
                <a:solidFill>
                  <a:srgbClr val="FF0000"/>
                </a:solidFill>
              </a:rPr>
              <a:t>无论世界多黑暗，</a:t>
            </a:r>
            <a:r>
              <a:rPr lang="en-US" altLang="zh-CN" sz="3600" b="1" dirty="0">
                <a:solidFill>
                  <a:srgbClr val="FF0000"/>
                </a:solidFill>
              </a:rPr>
              <a:t>Jesus Christ </a:t>
            </a:r>
            <a:r>
              <a:rPr lang="zh-CN" altLang="en-US" sz="3600" b="1" dirty="0">
                <a:solidFill>
                  <a:srgbClr val="FF0000"/>
                </a:solidFill>
              </a:rPr>
              <a:t>已经得胜，信徒当忠心忍耐，因为神最终要审判邪恶并更新万有。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5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288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3600" dirty="0"/>
              <a:t>一、</a:t>
            </a:r>
            <a:r>
              <a:rPr lang="zh-CN" altLang="en-US" dirty="0"/>
              <a:t>门徒书信与启示录总复习</a:t>
            </a:r>
            <a:endParaRPr lang="zh-CN" alt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0" y="727234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希伯来书：信心的劝勉</a:t>
            </a:r>
          </a:p>
          <a:p>
            <a:r>
              <a:rPr lang="zh-CN" altLang="en-US" sz="4000" b="1" dirty="0"/>
              <a:t>雅 各 书：信心与行为</a:t>
            </a:r>
          </a:p>
          <a:p>
            <a:r>
              <a:rPr lang="zh-CN" altLang="en-US" sz="4000" b="1" dirty="0"/>
              <a:t>彼得前书：活泼的盼望</a:t>
            </a:r>
          </a:p>
          <a:p>
            <a:r>
              <a:rPr lang="zh-CN" altLang="en-US" sz="4000" b="1" dirty="0"/>
              <a:t>彼得后书：真知识</a:t>
            </a:r>
          </a:p>
          <a:p>
            <a:r>
              <a:rPr lang="zh-CN" altLang="en-US" sz="4000" b="1" dirty="0"/>
              <a:t>约翰壹书：生命之道</a:t>
            </a:r>
          </a:p>
          <a:p>
            <a:r>
              <a:rPr lang="zh-CN" altLang="en-US" sz="4000" b="1" dirty="0"/>
              <a:t>约翰贰书：真理与爱</a:t>
            </a:r>
          </a:p>
          <a:p>
            <a:r>
              <a:rPr lang="zh-CN" altLang="en-US" sz="4000" b="1" dirty="0"/>
              <a:t>约翰参书：接待巡回传教师</a:t>
            </a:r>
          </a:p>
          <a:p>
            <a:r>
              <a:rPr lang="zh-CN" altLang="en-US" sz="4000" b="1" dirty="0"/>
              <a:t>犹 大 书：驳斥假教师</a:t>
            </a:r>
          </a:p>
          <a:p>
            <a:r>
              <a:rPr lang="zh-CN" altLang="en-US" sz="4000" b="1" dirty="0"/>
              <a:t>启 示 录：主必再来</a:t>
            </a:r>
          </a:p>
        </p:txBody>
      </p:sp>
    </p:spTree>
    <p:extLst>
      <p:ext uri="{BB962C8B-B14F-4D97-AF65-F5344CB8AC3E}">
        <p14:creationId xmlns:p14="http://schemas.microsoft.com/office/powerpoint/2010/main" val="292840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96"/>
            <a:ext cx="9144000" cy="6723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zh-CN" altLang="en-US" dirty="0"/>
              <a:t>二、新约与旧约的关系</a:t>
            </a:r>
            <a:endParaRPr sz="3600" b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7395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几个学者的看法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b="1" dirty="0"/>
              <a:t>马丁路德：旧约是一本律法书，告诉我们什么可以做，什么不可以做；相对地，新约是一本福音或恩典的书。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3200" b="1" dirty="0"/>
              <a:t>加尔文：他比马丁路德更加肯定旧约，认为不论旧约或新约，都有永生的应许与白白的恩典。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3200" b="1" dirty="0"/>
              <a:t>艾罗特</a:t>
            </a:r>
            <a:r>
              <a:rPr lang="en-US" altLang="zh-CN" sz="3200" b="1" dirty="0"/>
              <a:t>(W. Eichrodt)</a:t>
            </a:r>
            <a:r>
              <a:rPr lang="zh-CN" altLang="en-US" sz="3200" b="1" dirty="0"/>
              <a:t>：他以「圣约」来串联全部的圣经。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3200" b="1" dirty="0"/>
              <a:t>凯瑟</a:t>
            </a:r>
            <a:r>
              <a:rPr lang="en-US" altLang="zh-CN" sz="3200" b="1" dirty="0"/>
              <a:t>(W. C. Kaiser)</a:t>
            </a:r>
            <a:r>
              <a:rPr lang="zh-CN" altLang="en-US" sz="3200" b="1" dirty="0"/>
              <a:t>：旧约是应许，新约是成全；新约可以说是旧约的应验。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3200" b="1" dirty="0"/>
              <a:t>舒兹</a:t>
            </a:r>
            <a:r>
              <a:rPr lang="en-US" altLang="zh-CN" sz="3200" b="1" dirty="0"/>
              <a:t>(S. J. Schultz)</a:t>
            </a:r>
            <a:r>
              <a:rPr lang="zh-CN" altLang="en-US" sz="3200" b="1" dirty="0"/>
              <a:t>：上帝先爱世人，然后要求人以爱来回应，这是新旧约一贯的思想。</a:t>
            </a:r>
            <a:endParaRPr lang="en-US" altLang="zh-CN" sz="3200" b="1" dirty="0"/>
          </a:p>
          <a:p>
            <a:r>
              <a:rPr lang="zh-CN" altLang="en-US" sz="2800" b="1" dirty="0">
                <a:solidFill>
                  <a:srgbClr val="FF0000"/>
                </a:solidFill>
              </a:rPr>
              <a:t>你最喜欢那一种看法呢？或者你有自己不同的看法？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006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三、 </a:t>
            </a:r>
            <a:r>
              <a:rPr lang="ja-JP" altLang="en-US" sz="2800" dirty="0">
                <a:solidFill>
                  <a:schemeClr val="bg1"/>
                </a:solidFill>
              </a:rPr>
              <a:t>自我评估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E92523-FCAD-2A15-CA0E-F2AA4B432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373219"/>
              </p:ext>
            </p:extLst>
          </p:nvPr>
        </p:nvGraphicFramePr>
        <p:xfrm>
          <a:off x="0" y="1396588"/>
          <a:ext cx="9144000" cy="4844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5196">
                  <a:extLst>
                    <a:ext uri="{9D8B030D-6E8A-4147-A177-3AD203B41FA5}">
                      <a16:colId xmlns:a16="http://schemas.microsoft.com/office/drawing/2014/main" val="3940000234"/>
                    </a:ext>
                  </a:extLst>
                </a:gridCol>
                <a:gridCol w="2046531">
                  <a:extLst>
                    <a:ext uri="{9D8B030D-6E8A-4147-A177-3AD203B41FA5}">
                      <a16:colId xmlns:a16="http://schemas.microsoft.com/office/drawing/2014/main" val="1171272677"/>
                    </a:ext>
                  </a:extLst>
                </a:gridCol>
                <a:gridCol w="2042273">
                  <a:extLst>
                    <a:ext uri="{9D8B030D-6E8A-4147-A177-3AD203B41FA5}">
                      <a16:colId xmlns:a16="http://schemas.microsoft.com/office/drawing/2014/main" val="509453148"/>
                    </a:ext>
                  </a:extLst>
                </a:gridCol>
              </a:tblGrid>
              <a:tr h="594772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5648" marR="135648" marT="67824" marB="67824"/>
                </a:tc>
                <a:tc>
                  <a:txBody>
                    <a:bodyPr/>
                    <a:lstStyle/>
                    <a:p>
                      <a:r>
                        <a:rPr lang="ja-JP" altLang="en-US" sz="2700"/>
                        <a:t>课前</a:t>
                      </a:r>
                      <a:endParaRPr lang="en-US" sz="2700"/>
                    </a:p>
                  </a:txBody>
                  <a:tcPr marL="135648" marR="135648" marT="67824" marB="67824"/>
                </a:tc>
                <a:tc>
                  <a:txBody>
                    <a:bodyPr/>
                    <a:lstStyle/>
                    <a:p>
                      <a:r>
                        <a:rPr lang="ja-JP" altLang="en-US" sz="2700" b="0" kern="1200" dirty="0">
                          <a:solidFill>
                            <a:schemeClr val="lt1"/>
                          </a:solidFill>
                          <a:effectLst/>
                        </a:rPr>
                        <a:t>现在</a:t>
                      </a:r>
                      <a:endParaRPr lang="en-US" sz="2700" dirty="0"/>
                    </a:p>
                  </a:txBody>
                  <a:tcPr marL="135648" marR="135648" marT="67824" marB="67824"/>
                </a:tc>
                <a:extLst>
                  <a:ext uri="{0D108BD9-81ED-4DB2-BD59-A6C34878D82A}">
                    <a16:rowId xmlns:a16="http://schemas.microsoft.com/office/drawing/2014/main" val="3110650076"/>
                  </a:ext>
                </a:extLst>
              </a:tr>
              <a:tr h="7011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600" dirty="0"/>
                        <a:t>读经生活</a:t>
                      </a:r>
                      <a:endParaRPr lang="en-US" altLang="zh-CN" sz="3600" b="1" i="0" dirty="0">
                        <a:solidFill>
                          <a:srgbClr val="00B050"/>
                        </a:solidFill>
                        <a:effectLst/>
                        <a:latin typeface="system-ui"/>
                      </a:endParaRPr>
                    </a:p>
                  </a:txBody>
                  <a:tcPr marL="135648" marR="135648" marT="67824" marB="67824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5648" marR="135648" marT="67824" marB="67824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5648" marR="135648" marT="67824" marB="67824"/>
                </a:tc>
                <a:extLst>
                  <a:ext uri="{0D108BD9-81ED-4DB2-BD59-A6C34878D82A}">
                    <a16:rowId xmlns:a16="http://schemas.microsoft.com/office/drawing/2014/main" val="2018730049"/>
                  </a:ext>
                </a:extLst>
              </a:tr>
              <a:tr h="726715">
                <a:tc>
                  <a:txBody>
                    <a:bodyPr/>
                    <a:lstStyle/>
                    <a:p>
                      <a:r>
                        <a:rPr lang="zh-CN" altLang="en-US" sz="3600" b="0" kern="1200" dirty="0">
                          <a:solidFill>
                            <a:schemeClr val="dk1"/>
                          </a:solidFill>
                          <a:effectLst/>
                        </a:rPr>
                        <a:t>对上帝的认识</a:t>
                      </a:r>
                      <a:endParaRPr lang="en-US" sz="3600" dirty="0"/>
                    </a:p>
                  </a:txBody>
                  <a:tcPr marL="135648" marR="135648" marT="67824" marB="67824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5648" marR="135648" marT="67824" marB="67824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5648" marR="135648" marT="67824" marB="67824"/>
                </a:tc>
                <a:extLst>
                  <a:ext uri="{0D108BD9-81ED-4DB2-BD59-A6C34878D82A}">
                    <a16:rowId xmlns:a16="http://schemas.microsoft.com/office/drawing/2014/main" val="2128677511"/>
                  </a:ext>
                </a:extLst>
              </a:tr>
              <a:tr h="726715">
                <a:tc>
                  <a:txBody>
                    <a:bodyPr/>
                    <a:lstStyle/>
                    <a:p>
                      <a:r>
                        <a:rPr lang="zh-CN" altLang="en-US" sz="3600" b="0" kern="1200" dirty="0">
                          <a:solidFill>
                            <a:schemeClr val="dk1"/>
                          </a:solidFill>
                          <a:effectLst/>
                        </a:rPr>
                        <a:t>对圣经的认识</a:t>
                      </a:r>
                      <a:endParaRPr lang="en-US" sz="3600" dirty="0"/>
                    </a:p>
                  </a:txBody>
                  <a:tcPr marL="135648" marR="135648" marT="67824" marB="67824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5648" marR="135648" marT="67824" marB="67824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5648" marR="135648" marT="67824" marB="67824"/>
                </a:tc>
                <a:extLst>
                  <a:ext uri="{0D108BD9-81ED-4DB2-BD59-A6C34878D82A}">
                    <a16:rowId xmlns:a16="http://schemas.microsoft.com/office/drawing/2014/main" val="973317981"/>
                  </a:ext>
                </a:extLst>
              </a:tr>
              <a:tr h="726715">
                <a:tc>
                  <a:txBody>
                    <a:bodyPr/>
                    <a:lstStyle/>
                    <a:p>
                      <a:r>
                        <a:rPr lang="zh-CN" altLang="en-US" sz="3600" b="0" kern="1200" dirty="0">
                          <a:solidFill>
                            <a:schemeClr val="dk1"/>
                          </a:solidFill>
                          <a:effectLst/>
                        </a:rPr>
                        <a:t>对自己的认识</a:t>
                      </a:r>
                      <a:endParaRPr lang="en-US" sz="3600" dirty="0"/>
                    </a:p>
                  </a:txBody>
                  <a:tcPr marL="135648" marR="135648" marT="67824" marB="67824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5648" marR="135648" marT="67824" marB="67824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5648" marR="135648" marT="67824" marB="67824"/>
                </a:tc>
                <a:extLst>
                  <a:ext uri="{0D108BD9-81ED-4DB2-BD59-A6C34878D82A}">
                    <a16:rowId xmlns:a16="http://schemas.microsoft.com/office/drawing/2014/main" val="2477238807"/>
                  </a:ext>
                </a:extLst>
              </a:tr>
              <a:tr h="66617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对社会的使命感</a:t>
                      </a:r>
                      <a:endParaRPr lang="en-US" sz="3600" dirty="0"/>
                    </a:p>
                  </a:txBody>
                  <a:tcPr marL="135648" marR="135648" marT="67824" marB="67824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5648" marR="135648" marT="67824" marB="67824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5648" marR="135648" marT="67824" marB="67824"/>
                </a:tc>
                <a:extLst>
                  <a:ext uri="{0D108BD9-81ED-4DB2-BD59-A6C34878D82A}">
                    <a16:rowId xmlns:a16="http://schemas.microsoft.com/office/drawing/2014/main" val="4252151190"/>
                  </a:ext>
                </a:extLst>
              </a:tr>
              <a:tr h="666174">
                <a:tc>
                  <a:txBody>
                    <a:bodyPr/>
                    <a:lstStyle/>
                    <a:p>
                      <a:r>
                        <a:rPr lang="zh-CN" altLang="en-US" sz="3600" b="0" kern="1200" dirty="0">
                          <a:solidFill>
                            <a:schemeClr val="dk1"/>
                          </a:solidFill>
                          <a:effectLst/>
                        </a:rPr>
                        <a:t>与家人</a:t>
                      </a:r>
                      <a:r>
                        <a:rPr lang="en-US" altLang="zh-CN" sz="3600" b="0" kern="120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zh-CN" altLang="en-US" sz="3600" b="0" kern="1200" dirty="0">
                          <a:solidFill>
                            <a:schemeClr val="dk1"/>
                          </a:solidFill>
                          <a:effectLst/>
                        </a:rPr>
                        <a:t>配偶</a:t>
                      </a:r>
                      <a:r>
                        <a:rPr lang="en-US" altLang="zh-CN" sz="3600" b="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r>
                        <a:rPr lang="zh-CN" altLang="en-US" sz="3600" b="0" kern="1200" dirty="0">
                          <a:solidFill>
                            <a:schemeClr val="dk1"/>
                          </a:solidFill>
                          <a:effectLst/>
                        </a:rPr>
                        <a:t>的关系</a:t>
                      </a:r>
                      <a:endParaRPr lang="en-US" sz="3600" dirty="0"/>
                    </a:p>
                  </a:txBody>
                  <a:tcPr marL="135648" marR="135648" marT="67824" marB="67824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5648" marR="135648" marT="67824" marB="67824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5648" marR="135648" marT="67824" marB="67824"/>
                </a:tc>
                <a:extLst>
                  <a:ext uri="{0D108BD9-81ED-4DB2-BD59-A6C34878D82A}">
                    <a16:rowId xmlns:a16="http://schemas.microsoft.com/office/drawing/2014/main" val="4046867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16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59099-AD87-41A1-47E8-17EB1DB74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52C0-7E55-F73A-CAEC-592277B03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44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3600" dirty="0"/>
              <a:t>四、</a:t>
            </a:r>
            <a:r>
              <a:rPr lang="zh-CN" altLang="en-US" dirty="0"/>
              <a:t> </a:t>
            </a:r>
            <a:r>
              <a:rPr lang="ja-JP" altLang="en-US" dirty="0"/>
              <a:t>背金句比赛</a:t>
            </a:r>
            <a:endParaRPr lang="zh-CN" alt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AF892F-C0BE-FB62-452B-A8B2C488081B}"/>
              </a:ext>
            </a:extLst>
          </p:cNvPr>
          <p:cNvSpPr txBox="1"/>
          <p:nvPr/>
        </p:nvSpPr>
        <p:spPr>
          <a:xfrm>
            <a:off x="0" y="960442"/>
            <a:ext cx="9144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/>
              <a:t>1. </a:t>
            </a:r>
            <a:r>
              <a:rPr lang="zh-CN" altLang="en-US" sz="3200" b="1" dirty="0"/>
              <a:t>希伯来书 </a:t>
            </a:r>
            <a:r>
              <a:rPr lang="en-US" altLang="zh-CN" sz="3200" b="1" dirty="0"/>
              <a:t>11:1</a:t>
            </a:r>
            <a:r>
              <a:rPr lang="zh-CN" altLang="en-US" sz="3200" b="1" dirty="0"/>
              <a:t>　　信就是所望之事的实底，是未见之事的确据。</a:t>
            </a:r>
          </a:p>
          <a:p>
            <a:r>
              <a:rPr lang="en-US" altLang="zh-CN" sz="3200" b="1" dirty="0"/>
              <a:t>2. </a:t>
            </a:r>
            <a:r>
              <a:rPr lang="zh-CN" altLang="en-US" sz="3200" b="1" dirty="0"/>
              <a:t>希伯来书 </a:t>
            </a:r>
            <a:r>
              <a:rPr lang="en-US" altLang="zh-CN" sz="3200" b="1" dirty="0"/>
              <a:t>1:3</a:t>
            </a:r>
            <a:r>
              <a:rPr lang="zh-CN" altLang="en-US" sz="3200" b="1" dirty="0"/>
              <a:t>　　他是上帝荣耀所发的光辉，是上帝本体的真像，常用他权能的命令托住万有。他洗净了人的罪，就坐在高天至大者的右边。</a:t>
            </a:r>
          </a:p>
          <a:p>
            <a:r>
              <a:rPr lang="en-US" altLang="zh-CN" sz="3200" b="1" dirty="0"/>
              <a:t>3. </a:t>
            </a:r>
            <a:r>
              <a:rPr lang="zh-CN" altLang="en-US" sz="3200" b="1" dirty="0"/>
              <a:t>希伯来书 </a:t>
            </a:r>
            <a:r>
              <a:rPr lang="en-US" altLang="zh-CN" sz="3200" b="1" dirty="0"/>
              <a:t>7:25</a:t>
            </a:r>
            <a:r>
              <a:rPr lang="zh-CN" altLang="en-US" sz="3200" b="1" dirty="0"/>
              <a:t>　　凡靠着他进到上帝面前的人，他都能拯救到底；因为他是长远活着，替他们祈求。</a:t>
            </a:r>
          </a:p>
          <a:p>
            <a:r>
              <a:rPr lang="en-US" altLang="zh-CN" sz="3200" b="1" dirty="0"/>
              <a:t>4. </a:t>
            </a:r>
            <a:r>
              <a:rPr lang="zh-CN" altLang="en-US" sz="3200" b="1" dirty="0"/>
              <a:t>雅各书 </a:t>
            </a:r>
            <a:r>
              <a:rPr lang="en-US" altLang="zh-CN" sz="3200" b="1" dirty="0"/>
              <a:t>1:27</a:t>
            </a:r>
            <a:r>
              <a:rPr lang="zh-CN" altLang="en-US" sz="3200" b="1" dirty="0"/>
              <a:t>　　在上帝我们的父面前，那清洁没有玷污的虔诚，就是看顾在患难中的孤儿寡妇，并且保守自己不沾染世俗。</a:t>
            </a:r>
          </a:p>
        </p:txBody>
      </p:sp>
    </p:spTree>
    <p:extLst>
      <p:ext uri="{BB962C8B-B14F-4D97-AF65-F5344CB8AC3E}">
        <p14:creationId xmlns:p14="http://schemas.microsoft.com/office/powerpoint/2010/main" val="25605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B1043-601C-3DE5-EA5B-D13BCA44A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EAC2-5273-DC1A-5E68-45D5CB361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44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3600" dirty="0"/>
              <a:t>四、</a:t>
            </a:r>
            <a:r>
              <a:rPr lang="zh-CN" altLang="en-US" dirty="0"/>
              <a:t> </a:t>
            </a:r>
            <a:r>
              <a:rPr lang="ja-JP" altLang="en-US" dirty="0"/>
              <a:t>背金句比赛续</a:t>
            </a:r>
            <a:endParaRPr lang="zh-CN" alt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BC43A-0C34-2D62-0684-57A1DD63B460}"/>
              </a:ext>
            </a:extLst>
          </p:cNvPr>
          <p:cNvSpPr txBox="1"/>
          <p:nvPr/>
        </p:nvSpPr>
        <p:spPr>
          <a:xfrm>
            <a:off x="0" y="960442"/>
            <a:ext cx="914400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/>
              <a:t>5. </a:t>
            </a:r>
            <a:r>
              <a:rPr lang="zh-CN" altLang="en-US" sz="3200" dirty="0"/>
              <a:t>彼得前书 </a:t>
            </a:r>
            <a:r>
              <a:rPr lang="en-US" altLang="zh-CN" sz="3200" dirty="0"/>
              <a:t>4:19</a:t>
            </a:r>
            <a:r>
              <a:rPr lang="zh-CN" altLang="en-US" sz="3200" dirty="0"/>
              <a:t>　　所以，那照上帝旨意受苦的人要一心为善，将自己灵魂交与那信实的造化之主。</a:t>
            </a:r>
            <a:endParaRPr lang="en-US" altLang="zh-CN" sz="3200" dirty="0"/>
          </a:p>
          <a:p>
            <a:r>
              <a:rPr lang="en-US" altLang="zh-CN" sz="3200" dirty="0"/>
              <a:t>6. </a:t>
            </a:r>
            <a:r>
              <a:rPr lang="zh-CN" altLang="en-US" sz="3200" dirty="0"/>
              <a:t>彼得后书 </a:t>
            </a:r>
            <a:r>
              <a:rPr lang="en-US" altLang="zh-CN" sz="3200" dirty="0"/>
              <a:t>3:18</a:t>
            </a:r>
            <a:r>
              <a:rPr lang="zh-CN" altLang="en-US" sz="3200" dirty="0"/>
              <a:t>　　你们却要在我们主</a:t>
            </a:r>
            <a:r>
              <a:rPr lang="en-US" altLang="zh-CN" sz="3200" dirty="0"/>
              <a:t>―</a:t>
            </a:r>
            <a:r>
              <a:rPr lang="zh-CN" altLang="en-US" sz="3200" dirty="0"/>
              <a:t>救主耶稣基督的恩典和知识上有长进。愿荣耀归给他，从今直到永远。阿们！</a:t>
            </a:r>
          </a:p>
          <a:p>
            <a:r>
              <a:rPr lang="en-US" altLang="zh-CN" sz="3200" dirty="0"/>
              <a:t>7. </a:t>
            </a:r>
            <a:r>
              <a:rPr lang="zh-CN" altLang="en-US" sz="3200" dirty="0"/>
              <a:t>约翰壹书 </a:t>
            </a:r>
            <a:r>
              <a:rPr lang="en-US" altLang="zh-CN" sz="3200" dirty="0"/>
              <a:t>3:23</a:t>
            </a:r>
            <a:r>
              <a:rPr lang="zh-CN" altLang="en-US" sz="3200" dirty="0"/>
              <a:t>　　上帝的命令就是叫我们信他儿子耶稣基督的名，且照他所赐给我们的命令彼此相爱。</a:t>
            </a:r>
          </a:p>
          <a:p>
            <a:r>
              <a:rPr lang="en-US" altLang="zh-CN" sz="3200" dirty="0"/>
              <a:t>8. </a:t>
            </a:r>
            <a:r>
              <a:rPr lang="zh-CN" altLang="en-US" sz="3200" dirty="0"/>
              <a:t>约翰参书 </a:t>
            </a:r>
            <a:r>
              <a:rPr lang="en-US" altLang="zh-CN" sz="3200" dirty="0"/>
              <a:t>4 </a:t>
            </a:r>
            <a:r>
              <a:rPr lang="zh-CN" altLang="en-US" sz="3200" dirty="0"/>
              <a:t>节　　我听见我的儿女们按真理而行，我的喜乐就没有比这个大的。</a:t>
            </a:r>
          </a:p>
          <a:p>
            <a:r>
              <a:rPr lang="en-US" altLang="zh-CN" sz="3200" dirty="0">
                <a:solidFill>
                  <a:srgbClr val="FF0000"/>
                </a:solidFill>
              </a:rPr>
              <a:t>9. </a:t>
            </a:r>
            <a:r>
              <a:rPr lang="zh-CN" altLang="en-US" sz="3200" dirty="0">
                <a:solidFill>
                  <a:srgbClr val="FF0000"/>
                </a:solidFill>
              </a:rPr>
              <a:t>启示录 </a:t>
            </a:r>
            <a:r>
              <a:rPr lang="en-US" altLang="zh-CN" sz="3200" dirty="0">
                <a:solidFill>
                  <a:srgbClr val="FF0000"/>
                </a:solidFill>
              </a:rPr>
              <a:t>22:7</a:t>
            </a:r>
            <a:r>
              <a:rPr lang="zh-CN" altLang="en-US" sz="3200" dirty="0">
                <a:solidFill>
                  <a:srgbClr val="FF0000"/>
                </a:solidFill>
              </a:rPr>
              <a:t>　　看哪，我必快来！凡遵守这书上预言的有福了！</a:t>
            </a:r>
          </a:p>
          <a:p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6674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2DF92-138E-97F3-FDDD-CCB9C25CA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6E487-C9CD-5CB3-0FAD-96AB587E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44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3600" dirty="0"/>
              <a:t>四、</a:t>
            </a:r>
            <a:r>
              <a:rPr lang="zh-CN" altLang="en-US" dirty="0"/>
              <a:t> </a:t>
            </a:r>
            <a:r>
              <a:rPr lang="ja-JP" altLang="en-US" dirty="0"/>
              <a:t>背金句比赛续</a:t>
            </a:r>
            <a:endParaRPr lang="zh-CN" alt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4E009-73CE-4695-D1D8-650BD9F7516E}"/>
              </a:ext>
            </a:extLst>
          </p:cNvPr>
          <p:cNvSpPr txBox="1"/>
          <p:nvPr/>
        </p:nvSpPr>
        <p:spPr>
          <a:xfrm>
            <a:off x="0" y="960442"/>
            <a:ext cx="91440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/>
              <a:t>10. </a:t>
            </a:r>
            <a:r>
              <a:rPr lang="zh-CN" altLang="en-US" sz="2800" b="1" dirty="0"/>
              <a:t>启示录 </a:t>
            </a:r>
            <a:r>
              <a:rPr lang="en-US" altLang="zh-CN" sz="2800" b="1" dirty="0"/>
              <a:t>3:19-20</a:t>
            </a:r>
            <a:r>
              <a:rPr lang="zh-CN" altLang="en-US" sz="2800" b="1" dirty="0"/>
              <a:t>　　</a:t>
            </a:r>
            <a:r>
              <a:rPr lang="zh-CN" altLang="en-US" sz="2800" b="1" dirty="0">
                <a:solidFill>
                  <a:srgbClr val="FF0000"/>
                </a:solidFill>
              </a:rPr>
              <a:t>凡我所疼爱的，我就责备管教他；所以你要发热心，也要悔改。看哪，我站在门外叩门，若有听见我声音就开门的，我要进到他那裏去，我与他，他与我一同作席。</a:t>
            </a:r>
          </a:p>
          <a:p>
            <a:r>
              <a:rPr lang="en-US" altLang="zh-CN" sz="2800" b="1" dirty="0"/>
              <a:t>11. </a:t>
            </a:r>
            <a:r>
              <a:rPr lang="zh-CN" altLang="en-US" sz="2800" b="1" dirty="0"/>
              <a:t>启示录 </a:t>
            </a:r>
            <a:r>
              <a:rPr lang="en-US" altLang="zh-CN" sz="2800" b="1" dirty="0"/>
              <a:t>14:7</a:t>
            </a:r>
            <a:r>
              <a:rPr lang="zh-CN" altLang="en-US" sz="2800" b="1" dirty="0"/>
              <a:t>　　他大声说：「应当敬畏上帝，将荣耀归给他！因他施行审判的时候已经到了。应当敬拜那创造天地海和众水泉源的。」</a:t>
            </a:r>
          </a:p>
          <a:p>
            <a:r>
              <a:rPr lang="en-US" altLang="zh-CN" sz="2800" b="1" dirty="0"/>
              <a:t>12. </a:t>
            </a:r>
            <a:r>
              <a:rPr lang="zh-CN" altLang="en-US" sz="2800" b="1" dirty="0"/>
              <a:t>提摩太后书 </a:t>
            </a:r>
            <a:r>
              <a:rPr lang="en-US" altLang="zh-CN" sz="2800" b="1" dirty="0"/>
              <a:t>3:16-17</a:t>
            </a:r>
            <a:r>
              <a:rPr lang="zh-CN" altLang="en-US" sz="2800" b="1" dirty="0"/>
              <a:t>　　圣经都是上帝所默示的，于教训、督责、使人归正、教导人学义都是有益的，叫属上帝的人得以完全，预备行各样的善事。</a:t>
            </a:r>
          </a:p>
          <a:p>
            <a:r>
              <a:rPr lang="en-US" altLang="zh-CN" sz="2800" b="1" dirty="0"/>
              <a:t>13. </a:t>
            </a:r>
            <a:r>
              <a:rPr lang="zh-CN" altLang="en-US" sz="2800" b="1" dirty="0"/>
              <a:t>启示录 </a:t>
            </a:r>
            <a:r>
              <a:rPr lang="en-US" altLang="zh-CN" sz="2800" b="1" dirty="0"/>
              <a:t>21:3</a:t>
            </a:r>
            <a:r>
              <a:rPr lang="zh-CN" altLang="en-US" sz="2800" b="1" dirty="0"/>
              <a:t>　　</a:t>
            </a:r>
            <a:r>
              <a:rPr lang="zh-CN" altLang="en-US" sz="2800" b="1" dirty="0">
                <a:solidFill>
                  <a:srgbClr val="FF0000"/>
                </a:solidFill>
              </a:rPr>
              <a:t>看哪，上帝的帐幕在人间。他要与人同住，他们要作他的子民。上帝要亲自与他们同在，作他们的上帝。</a:t>
            </a:r>
          </a:p>
          <a:p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8165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20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rgbClr val="00B0F0"/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cs typeface="MS Mincho" panose="02020609040205080304" pitchFamily="49" charset="-128"/>
              </a:rPr>
              <a:t>思考问题</a:t>
            </a:r>
            <a:endParaRPr lang="en-US" sz="3200" b="1" dirty="0">
              <a:solidFill>
                <a:srgbClr val="00B0F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54116" y="1143783"/>
            <a:ext cx="90898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zh-CN" altLang="en-US" sz="3600" b="1" dirty="0"/>
              <a:t>本学期的课程中，让你印象最深的是那一卷？请分享本学期你最大的收获。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zh-CN" altLang="en-US" sz="3600" b="1" dirty="0"/>
              <a:t>新旧约有没有连贯的思想呢？读完全本圣经，你感受到上帝要向世人说什么？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zh-CN" altLang="en-US" sz="3600" b="1" dirty="0"/>
              <a:t>有关新约与旧约的关系，你最喜欢那一种看法呢？或者你有自己不同的看法？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zh-CN" altLang="en-US" sz="3600" b="1" dirty="0"/>
              <a:t>你发觉这一学期以来，自己改变最多的是什么？你对这样的改变满意吗？</a:t>
            </a:r>
          </a:p>
          <a:p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4038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1323F-E5CE-0803-E28C-72AE5BA8A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07D55-BCA1-97D7-2B23-3212F660E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96"/>
            <a:ext cx="9144000" cy="6723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/>
              <a:t>新约的核心</a:t>
            </a:r>
            <a:endParaRPr lang="zh-CN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2D10A4-47EF-6EBD-566C-62E7BFD416C9}"/>
              </a:ext>
            </a:extLst>
          </p:cNvPr>
          <p:cNvSpPr txBox="1"/>
          <p:nvPr/>
        </p:nvSpPr>
        <p:spPr>
          <a:xfrm>
            <a:off x="0" y="696686"/>
            <a:ext cx="903224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zh-CN" altLang="en-US" sz="3600" b="1" dirty="0"/>
              <a:t>罪得赦免与救赎</a:t>
            </a:r>
            <a:r>
              <a:rPr lang="en-US" altLang="zh-CN" sz="3600" b="1" dirty="0"/>
              <a:t>:</a:t>
            </a:r>
            <a:r>
              <a:rPr lang="zh-CN" altLang="en-US" sz="3600" b="1" dirty="0"/>
              <a:t> 耶稣基督作了“完美且永远的赎罪祭”。</a:t>
            </a:r>
            <a:endParaRPr lang="en-US" altLang="zh-CN" sz="3600" b="1" dirty="0"/>
          </a:p>
          <a:p>
            <a:pPr marL="742950" indent="-742950">
              <a:buAutoNum type="arabicPeriod"/>
            </a:pPr>
            <a:r>
              <a:rPr lang="zh-CN" altLang="en-US" sz="3600" b="1" dirty="0"/>
              <a:t>律法写在心上</a:t>
            </a:r>
            <a:r>
              <a:rPr lang="en-US" altLang="zh-CN" sz="3600" b="1" dirty="0"/>
              <a:t>:</a:t>
            </a:r>
            <a:r>
              <a:rPr lang="zh-CN" altLang="en-US" sz="3600" b="1" dirty="0"/>
              <a:t> 新约是神借着圣灵，将祂的律法写在相信祂的人的心里，改变人的生命，赐给人甘心乐意顺服神的力量。</a:t>
            </a:r>
            <a:endParaRPr lang="en-US" altLang="zh-CN" sz="3600" b="1" dirty="0"/>
          </a:p>
          <a:p>
            <a:pPr marL="742950" indent="-742950">
              <a:buAutoNum type="arabicPeriod"/>
            </a:pPr>
            <a:r>
              <a:rPr lang="ja-JP" altLang="en-US" sz="3600" b="1" dirty="0"/>
              <a:t>圣灵的内住</a:t>
            </a:r>
            <a:r>
              <a:rPr lang="en-US" altLang="ja-JP" sz="3600" b="1" dirty="0"/>
              <a:t>:</a:t>
            </a:r>
            <a:r>
              <a:rPr lang="zh-CN" altLang="en-US" sz="3600" b="1" dirty="0"/>
              <a:t> 圣灵不再是短暂地降临在少数人身上，而是永久地居住在每一个信徒的心中。</a:t>
            </a:r>
            <a:endParaRPr lang="en-US" altLang="zh-CN" sz="3600" b="1" dirty="0"/>
          </a:p>
          <a:p>
            <a:pPr marL="742950" indent="-742950">
              <a:buAutoNum type="arabicPeriod"/>
            </a:pPr>
            <a:r>
              <a:rPr lang="zh-CN" altLang="en-US" sz="3600" b="1" dirty="0"/>
              <a:t>关系的重建与普世性</a:t>
            </a:r>
            <a:r>
              <a:rPr lang="en-US" altLang="zh-CN" sz="3600" b="1" dirty="0"/>
              <a:t>:</a:t>
            </a:r>
            <a:r>
              <a:rPr lang="zh-CN" altLang="en-US" sz="3600" b="1" dirty="0"/>
              <a:t> 所有人都可以借着耶稣，与神建立一种如同天父与儿女般亲密的个人关系。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5204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280BC-B677-AAAF-2CF2-EF385D8FA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3F0FAD-9F5C-6765-2D3A-11B96F434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908" y="0"/>
            <a:ext cx="6058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6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/>
            <a:r>
              <a:rPr lang="zh-CN" altLang="en-US" sz="3600" b="1" dirty="0">
                <a:solidFill>
                  <a:schemeClr val="bg1"/>
                </a:solidFill>
              </a:rPr>
              <a:t>总结</a:t>
            </a:r>
            <a:endParaRPr lang="en-US" altLang="zh-CN" sz="3600" b="1" dirty="0">
              <a:solidFill>
                <a:schemeClr val="bg1"/>
              </a:solidFill>
            </a:endParaRPr>
          </a:p>
          <a:p>
            <a:pPr lvl="0" algn="l"/>
            <a:r>
              <a:rPr lang="zh-CN" altLang="en-US" sz="3600" b="1" dirty="0">
                <a:solidFill>
                  <a:schemeClr val="bg1"/>
                </a:solidFill>
              </a:rPr>
              <a:t>       普通书信 </a:t>
            </a:r>
            <a:r>
              <a:rPr lang="en-US" altLang="zh-CN" sz="3600" b="1" dirty="0">
                <a:solidFill>
                  <a:schemeClr val="bg1"/>
                </a:solidFill>
              </a:rPr>
              <a:t>+ </a:t>
            </a:r>
            <a:r>
              <a:rPr lang="zh-CN" altLang="en-US" sz="3600" b="1" dirty="0">
                <a:solidFill>
                  <a:schemeClr val="bg1"/>
                </a:solidFill>
              </a:rPr>
              <a:t>启示录共同见证：</a:t>
            </a:r>
            <a:r>
              <a:rPr lang="zh-CN" altLang="en-US" sz="3600" b="1" dirty="0">
                <a:solidFill>
                  <a:srgbClr val="FFFF00"/>
                </a:solidFill>
              </a:rPr>
              <a:t>在末后的日子里，信徒要在真道中站立，在苦难中忍耐，在爱中成长，在盼望中等候主再来。</a:t>
            </a:r>
            <a:endParaRPr lang="en-US" altLang="zh-CN" sz="3600" b="1" dirty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>
                <a:solidFill>
                  <a:schemeClr val="bg1"/>
                </a:solidFill>
              </a:rPr>
              <a:t>对今天 基督徒的劝勉：</a:t>
            </a:r>
            <a:endParaRPr lang="en-US" altLang="zh-CN" sz="3600" b="1" dirty="0">
              <a:solidFill>
                <a:schemeClr val="bg1"/>
              </a:solidFill>
            </a:endParaRPr>
          </a:p>
          <a:p>
            <a:pPr lvl="0" algn="l"/>
            <a:r>
              <a:rPr lang="en-US" altLang="zh-CN" sz="3600" b="1" dirty="0">
                <a:solidFill>
                  <a:srgbClr val="FFFF00"/>
                </a:solidFill>
              </a:rPr>
              <a:t>     1</a:t>
            </a:r>
            <a:r>
              <a:rPr lang="zh-CN" altLang="en-US" sz="3600" b="1" dirty="0">
                <a:solidFill>
                  <a:srgbClr val="FFFF00"/>
                </a:solidFill>
              </a:rPr>
              <a:t>、信仰不能停留在“知道”；要问：我的信心是否改变了我的生活？</a:t>
            </a:r>
          </a:p>
          <a:p>
            <a:pPr lvl="0" algn="l"/>
            <a:r>
              <a:rPr lang="en-US" altLang="zh-CN" sz="3600" b="1" dirty="0">
                <a:solidFill>
                  <a:srgbClr val="FFFF00"/>
                </a:solidFill>
              </a:rPr>
              <a:t>      2</a:t>
            </a:r>
            <a:r>
              <a:rPr lang="zh-CN" altLang="en-US" sz="3600" b="1" dirty="0">
                <a:solidFill>
                  <a:srgbClr val="FFFF00"/>
                </a:solidFill>
              </a:rPr>
              <a:t>、爱心需要真理的根基，不随从世界价值观，在爱中持守圣经真理。</a:t>
            </a:r>
          </a:p>
          <a:p>
            <a:pPr lvl="0" algn="l"/>
            <a:r>
              <a:rPr lang="en-US" altLang="zh-CN" sz="3600" b="1" dirty="0">
                <a:solidFill>
                  <a:srgbClr val="FFFF00"/>
                </a:solidFill>
              </a:rPr>
              <a:t>      3</a:t>
            </a:r>
            <a:r>
              <a:rPr lang="zh-CN" altLang="en-US" sz="3600" b="1" dirty="0">
                <a:solidFill>
                  <a:srgbClr val="FFFF00"/>
                </a:solidFill>
              </a:rPr>
              <a:t>、用永恒眼光看当下人生，苦难不是结局，主再来是最大的盼望。</a:t>
            </a:r>
            <a:endParaRPr lang="en-US" altLang="zh-CN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4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8E60B-FCE3-C6AC-23BB-C9E920345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B3398-6978-97E9-F91C-06C4F17B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96"/>
            <a:ext cx="9144000" cy="6723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zh-CN" altLang="en-US" b="1" dirty="0"/>
              <a:t>普通书信的核心主题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2762C-4284-D353-749D-B1771481FC61}"/>
              </a:ext>
            </a:extLst>
          </p:cNvPr>
          <p:cNvSpPr txBox="1"/>
          <p:nvPr/>
        </p:nvSpPr>
        <p:spPr>
          <a:xfrm>
            <a:off x="0" y="696686"/>
            <a:ext cx="90322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/>
              <a:t>主题一：真实的信心一定活出生命</a:t>
            </a:r>
            <a:endParaRPr lang="en-US" altLang="zh-CN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/>
              <a:t>主题二：在苦难与逼迫中忍耐到底</a:t>
            </a:r>
            <a:endParaRPr lang="en-US" altLang="zh-CN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/>
              <a:t>主题三：防备假教师与末世迷惑</a:t>
            </a:r>
            <a:endParaRPr lang="en-US" altLang="zh-CN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/>
              <a:t>主题四：住在爱中，也住在真理中</a:t>
            </a:r>
            <a:endParaRPr lang="en-US" altLang="zh-CN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/>
              <a:t>主题五：在退后危险中的坚忍之信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8760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1A747-7A3C-8737-9ACC-F1A9B5E4D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7AE89-044B-7607-EAE4-1F90C989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96"/>
            <a:ext cx="9144000" cy="6723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/>
              <a:t>希伯来书</a:t>
            </a:r>
            <a:r>
              <a:rPr lang="zh-CN" altLang="en-US" b="1" dirty="0"/>
              <a:t>的核心主题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5AFD4A-5F08-124D-CBDB-E9C18FF43506}"/>
              </a:ext>
            </a:extLst>
          </p:cNvPr>
          <p:cNvSpPr txBox="1"/>
          <p:nvPr/>
        </p:nvSpPr>
        <p:spPr>
          <a:xfrm>
            <a:off x="0" y="696686"/>
            <a:ext cx="90322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1 </a:t>
            </a:r>
            <a:r>
              <a:rPr lang="zh-CN" altLang="en-US" sz="3600" b="1" dirty="0"/>
              <a:t>古时候，　神藉着众先知多次多方向列祖说话， </a:t>
            </a:r>
            <a:r>
              <a:rPr lang="en-US" altLang="zh-CN" sz="3600" b="1" baseline="30000" dirty="0"/>
              <a:t>2 </a:t>
            </a:r>
            <a:r>
              <a:rPr lang="zh-CN" altLang="en-US" sz="3600" b="1" dirty="0"/>
              <a:t>末世，藉着他儿子向我们说话，又立他为</a:t>
            </a:r>
            <a:r>
              <a:rPr lang="zh-CN" altLang="en-US" sz="3600" b="1" dirty="0">
                <a:solidFill>
                  <a:srgbClr val="00B0F0"/>
                </a:solidFill>
              </a:rPr>
              <a:t>承受万有</a:t>
            </a:r>
            <a:r>
              <a:rPr lang="zh-CN" altLang="en-US" sz="3600" b="1" dirty="0"/>
              <a:t>的，也藉着他创造宇宙。 </a:t>
            </a:r>
            <a:r>
              <a:rPr lang="en-US" altLang="zh-CN" sz="3600" b="1" baseline="30000" dirty="0"/>
              <a:t>3 </a:t>
            </a:r>
            <a:r>
              <a:rPr lang="zh-CN" altLang="en-US" sz="3600" b="1" dirty="0"/>
              <a:t>他是　神荣耀的</a:t>
            </a:r>
            <a:r>
              <a:rPr lang="zh-CN" altLang="en-US" sz="3600" b="1" dirty="0">
                <a:solidFill>
                  <a:srgbClr val="00B050"/>
                </a:solidFill>
              </a:rPr>
              <a:t>光辉</a:t>
            </a:r>
            <a:r>
              <a:rPr lang="zh-CN" altLang="en-US" sz="3600" b="1" dirty="0"/>
              <a:t>，是　神</a:t>
            </a:r>
            <a:r>
              <a:rPr lang="zh-CN" altLang="en-US" sz="3600" b="1" dirty="0">
                <a:solidFill>
                  <a:srgbClr val="FF0000"/>
                </a:solidFill>
              </a:rPr>
              <a:t>本体的真像</a:t>
            </a:r>
            <a:r>
              <a:rPr lang="zh-CN" altLang="en-US" sz="3600" b="1" dirty="0"/>
              <a:t>，常用他</a:t>
            </a:r>
            <a:r>
              <a:rPr lang="zh-CN" altLang="en-US" sz="3600" b="1" dirty="0">
                <a:solidFill>
                  <a:srgbClr val="0070C0"/>
                </a:solidFill>
              </a:rPr>
              <a:t>大能的命令托住万有</a:t>
            </a:r>
            <a:r>
              <a:rPr lang="zh-CN" altLang="en-US" sz="3600" b="1" dirty="0"/>
              <a:t>。他</a:t>
            </a:r>
            <a:r>
              <a:rPr lang="zh-CN" altLang="en-US" sz="3600" b="1" dirty="0">
                <a:solidFill>
                  <a:schemeClr val="accent3"/>
                </a:solidFill>
              </a:rPr>
              <a:t>洗净了人的罪</a:t>
            </a:r>
            <a:r>
              <a:rPr lang="zh-CN" altLang="en-US" sz="3600" b="1" dirty="0"/>
              <a:t>，就坐在高天</a:t>
            </a:r>
            <a:r>
              <a:rPr lang="zh-CN" altLang="en-US" sz="3600" b="1" dirty="0">
                <a:solidFill>
                  <a:srgbClr val="FF0000"/>
                </a:solidFill>
              </a:rPr>
              <a:t>至大者的右边</a:t>
            </a:r>
            <a:r>
              <a:rPr lang="zh-CN" altLang="en-US" sz="3600" b="1" dirty="0"/>
              <a:t>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5349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>
            <a:extLst>
              <a:ext uri="{FF2B5EF4-FFF2-40B4-BE49-F238E27FC236}">
                <a16:creationId xmlns:a16="http://schemas.microsoft.com/office/drawing/2014/main" id="{6721E544-DF9A-61B8-74D4-1A76EB93E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501650"/>
            <a:ext cx="1352550" cy="5492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亚伯拉罕</a:t>
            </a:r>
          </a:p>
        </p:txBody>
      </p:sp>
      <p:sp>
        <p:nvSpPr>
          <p:cNvPr id="129029" name="Rectangle 5">
            <a:extLst>
              <a:ext uri="{FF2B5EF4-FFF2-40B4-BE49-F238E27FC236}">
                <a16:creationId xmlns:a16="http://schemas.microsoft.com/office/drawing/2014/main" id="{4286DFB8-C295-9529-8731-0F813509E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1304925"/>
            <a:ext cx="1352550" cy="5492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以撒</a:t>
            </a:r>
          </a:p>
        </p:txBody>
      </p:sp>
      <p:sp>
        <p:nvSpPr>
          <p:cNvPr id="129030" name="Rectangle 6">
            <a:extLst>
              <a:ext uri="{FF2B5EF4-FFF2-40B4-BE49-F238E27FC236}">
                <a16:creationId xmlns:a16="http://schemas.microsoft.com/office/drawing/2014/main" id="{892F66FF-5007-E44C-7E54-DFA21E7E0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2111375"/>
            <a:ext cx="1352550" cy="5492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雅各</a:t>
            </a:r>
          </a:p>
        </p:txBody>
      </p:sp>
      <p:sp>
        <p:nvSpPr>
          <p:cNvPr id="129031" name="Rectangle 7">
            <a:extLst>
              <a:ext uri="{FF2B5EF4-FFF2-40B4-BE49-F238E27FC236}">
                <a16:creationId xmlns:a16="http://schemas.microsoft.com/office/drawing/2014/main" id="{BCCB9F53-4901-5070-01FC-0B7E3281B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3244850"/>
            <a:ext cx="547688" cy="13541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流</a:t>
            </a:r>
          </a:p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便</a:t>
            </a:r>
          </a:p>
        </p:txBody>
      </p:sp>
      <p:sp>
        <p:nvSpPr>
          <p:cNvPr id="129032" name="Rectangle 8">
            <a:extLst>
              <a:ext uri="{FF2B5EF4-FFF2-40B4-BE49-F238E27FC236}">
                <a16:creationId xmlns:a16="http://schemas.microsoft.com/office/drawing/2014/main" id="{95A462DE-CE6B-23C3-824D-88FAFA79A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988" y="3244850"/>
            <a:ext cx="547687" cy="13541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西</a:t>
            </a:r>
          </a:p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缅</a:t>
            </a:r>
          </a:p>
        </p:txBody>
      </p:sp>
      <p:sp>
        <p:nvSpPr>
          <p:cNvPr id="129033" name="Rectangle 9">
            <a:extLst>
              <a:ext uri="{FF2B5EF4-FFF2-40B4-BE49-F238E27FC236}">
                <a16:creationId xmlns:a16="http://schemas.microsoft.com/office/drawing/2014/main" id="{B53BEECB-AE59-F2C3-D8FB-7CD376C72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3244850"/>
            <a:ext cx="547688" cy="13541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利</a:t>
            </a:r>
          </a:p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未</a:t>
            </a:r>
          </a:p>
        </p:txBody>
      </p:sp>
      <p:sp>
        <p:nvSpPr>
          <p:cNvPr id="129034" name="Rectangle 10">
            <a:extLst>
              <a:ext uri="{FF2B5EF4-FFF2-40B4-BE49-F238E27FC236}">
                <a16:creationId xmlns:a16="http://schemas.microsoft.com/office/drawing/2014/main" id="{5F06D949-0448-5616-042F-BA98A04D4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638" y="3244850"/>
            <a:ext cx="547687" cy="13541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犹</a:t>
            </a:r>
          </a:p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大</a:t>
            </a:r>
          </a:p>
        </p:txBody>
      </p:sp>
      <p:sp>
        <p:nvSpPr>
          <p:cNvPr id="129035" name="Rectangle 11">
            <a:extLst>
              <a:ext uri="{FF2B5EF4-FFF2-40B4-BE49-F238E27FC236}">
                <a16:creationId xmlns:a16="http://schemas.microsoft.com/office/drawing/2014/main" id="{24697896-FE0D-C542-847E-4BCB0649B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3244850"/>
            <a:ext cx="547688" cy="13541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以</a:t>
            </a:r>
          </a:p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萨</a:t>
            </a:r>
          </a:p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迦</a:t>
            </a:r>
          </a:p>
        </p:txBody>
      </p:sp>
      <p:sp>
        <p:nvSpPr>
          <p:cNvPr id="129036" name="Rectangle 12">
            <a:extLst>
              <a:ext uri="{FF2B5EF4-FFF2-40B4-BE49-F238E27FC236}">
                <a16:creationId xmlns:a16="http://schemas.microsoft.com/office/drawing/2014/main" id="{9F783ADA-3C38-1F2B-2D3D-38AE28951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288" y="3244850"/>
            <a:ext cx="547687" cy="13541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西</a:t>
            </a:r>
          </a:p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布</a:t>
            </a:r>
          </a:p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伦</a:t>
            </a:r>
          </a:p>
        </p:txBody>
      </p:sp>
      <p:sp>
        <p:nvSpPr>
          <p:cNvPr id="129037" name="Rectangle 13">
            <a:extLst>
              <a:ext uri="{FF2B5EF4-FFF2-40B4-BE49-F238E27FC236}">
                <a16:creationId xmlns:a16="http://schemas.microsoft.com/office/drawing/2014/main" id="{EDB501C8-4FAF-AAA8-BAEE-7E043BB5D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244850"/>
            <a:ext cx="547688" cy="13541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但</a:t>
            </a:r>
          </a:p>
        </p:txBody>
      </p:sp>
      <p:sp>
        <p:nvSpPr>
          <p:cNvPr id="129038" name="Rectangle 14">
            <a:extLst>
              <a:ext uri="{FF2B5EF4-FFF2-40B4-BE49-F238E27FC236}">
                <a16:creationId xmlns:a16="http://schemas.microsoft.com/office/drawing/2014/main" id="{78C03CA2-84B8-D2B4-9287-0BB651D79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8" y="3244850"/>
            <a:ext cx="547687" cy="13541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拿</a:t>
            </a:r>
          </a:p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弗</a:t>
            </a:r>
          </a:p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他</a:t>
            </a:r>
          </a:p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利</a:t>
            </a:r>
          </a:p>
        </p:txBody>
      </p:sp>
      <p:sp>
        <p:nvSpPr>
          <p:cNvPr id="129039" name="Rectangle 15">
            <a:extLst>
              <a:ext uri="{FF2B5EF4-FFF2-40B4-BE49-F238E27FC236}">
                <a16:creationId xmlns:a16="http://schemas.microsoft.com/office/drawing/2014/main" id="{8CFF0A97-7110-B779-30D5-C33193B96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188" y="3244850"/>
            <a:ext cx="547687" cy="13541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迦</a:t>
            </a:r>
          </a:p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得</a:t>
            </a:r>
          </a:p>
        </p:txBody>
      </p:sp>
      <p:sp>
        <p:nvSpPr>
          <p:cNvPr id="129040" name="Rectangle 16">
            <a:extLst>
              <a:ext uri="{FF2B5EF4-FFF2-40B4-BE49-F238E27FC236}">
                <a16:creationId xmlns:a16="http://schemas.microsoft.com/office/drawing/2014/main" id="{6903FC1F-59E0-5938-31E1-7E2E35FD0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925" y="3244850"/>
            <a:ext cx="547688" cy="13541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亚</a:t>
            </a:r>
          </a:p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设</a:t>
            </a:r>
          </a:p>
        </p:txBody>
      </p:sp>
      <p:sp>
        <p:nvSpPr>
          <p:cNvPr id="129041" name="Rectangle 17">
            <a:extLst>
              <a:ext uri="{FF2B5EF4-FFF2-40B4-BE49-F238E27FC236}">
                <a16:creationId xmlns:a16="http://schemas.microsoft.com/office/drawing/2014/main" id="{AC558E42-EC38-8149-2574-D073DF97C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838" y="3244850"/>
            <a:ext cx="547687" cy="13541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约</a:t>
            </a:r>
          </a:p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瑟</a:t>
            </a:r>
          </a:p>
        </p:txBody>
      </p:sp>
      <p:sp>
        <p:nvSpPr>
          <p:cNvPr id="129042" name="Rectangle 18">
            <a:extLst>
              <a:ext uri="{FF2B5EF4-FFF2-40B4-BE49-F238E27FC236}">
                <a16:creationId xmlns:a16="http://schemas.microsoft.com/office/drawing/2014/main" id="{937FA414-3BAF-54A8-F075-BC6C95D50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5" y="3244850"/>
            <a:ext cx="547688" cy="13541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便</a:t>
            </a:r>
          </a:p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雅</a:t>
            </a:r>
          </a:p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悯</a:t>
            </a:r>
          </a:p>
        </p:txBody>
      </p:sp>
      <p:sp>
        <p:nvSpPr>
          <p:cNvPr id="129043" name="Rectangle 19">
            <a:extLst>
              <a:ext uri="{FF2B5EF4-FFF2-40B4-BE49-F238E27FC236}">
                <a16:creationId xmlns:a16="http://schemas.microsoft.com/office/drawing/2014/main" id="{6AECBA25-9693-2162-4C91-D0A4FA28C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4908550"/>
            <a:ext cx="914400" cy="5492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亚伦</a:t>
            </a:r>
          </a:p>
        </p:txBody>
      </p:sp>
      <p:cxnSp>
        <p:nvCxnSpPr>
          <p:cNvPr id="129044" name="AutoShape 20">
            <a:extLst>
              <a:ext uri="{FF2B5EF4-FFF2-40B4-BE49-F238E27FC236}">
                <a16:creationId xmlns:a16="http://schemas.microsoft.com/office/drawing/2014/main" id="{DAC4D8A6-625C-D736-4E48-1B8604798829}"/>
              </a:ext>
            </a:extLst>
          </p:cNvPr>
          <p:cNvCxnSpPr>
            <a:cxnSpLocks noChangeShapeType="1"/>
            <a:stCxn id="129028" idx="2"/>
            <a:endCxn id="129029" idx="0"/>
          </p:cNvCxnSpPr>
          <p:nvPr/>
        </p:nvCxnSpPr>
        <p:spPr bwMode="auto">
          <a:xfrm rot="5400000">
            <a:off x="2012950" y="1177925"/>
            <a:ext cx="254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45" name="AutoShape 21">
            <a:extLst>
              <a:ext uri="{FF2B5EF4-FFF2-40B4-BE49-F238E27FC236}">
                <a16:creationId xmlns:a16="http://schemas.microsoft.com/office/drawing/2014/main" id="{979363E1-2B15-3B66-D29E-D21D155C9E9B}"/>
              </a:ext>
            </a:extLst>
          </p:cNvPr>
          <p:cNvCxnSpPr>
            <a:cxnSpLocks noChangeShapeType="1"/>
            <a:stCxn id="129029" idx="2"/>
            <a:endCxn id="129030" idx="0"/>
          </p:cNvCxnSpPr>
          <p:nvPr/>
        </p:nvCxnSpPr>
        <p:spPr bwMode="auto">
          <a:xfrm rot="5400000">
            <a:off x="2011362" y="1982788"/>
            <a:ext cx="257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46" name="AutoShape 22">
            <a:extLst>
              <a:ext uri="{FF2B5EF4-FFF2-40B4-BE49-F238E27FC236}">
                <a16:creationId xmlns:a16="http://schemas.microsoft.com/office/drawing/2014/main" id="{B580EE6E-2D55-132D-B36C-060B4D2AF286}"/>
              </a:ext>
            </a:extLst>
          </p:cNvPr>
          <p:cNvCxnSpPr>
            <a:cxnSpLocks noChangeShapeType="1"/>
            <a:stCxn id="129030" idx="2"/>
            <a:endCxn id="129031" idx="0"/>
          </p:cNvCxnSpPr>
          <p:nvPr/>
        </p:nvCxnSpPr>
        <p:spPr bwMode="auto">
          <a:xfrm rot="5400000">
            <a:off x="1153319" y="2258219"/>
            <a:ext cx="584200" cy="13890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47" name="AutoShape 23">
            <a:extLst>
              <a:ext uri="{FF2B5EF4-FFF2-40B4-BE49-F238E27FC236}">
                <a16:creationId xmlns:a16="http://schemas.microsoft.com/office/drawing/2014/main" id="{7660088B-CD7D-DCE9-82B7-E83916C90CFA}"/>
              </a:ext>
            </a:extLst>
          </p:cNvPr>
          <p:cNvCxnSpPr>
            <a:cxnSpLocks noChangeShapeType="1"/>
            <a:stCxn id="129030" idx="2"/>
            <a:endCxn id="129032" idx="0"/>
          </p:cNvCxnSpPr>
          <p:nvPr/>
        </p:nvCxnSpPr>
        <p:spPr bwMode="auto">
          <a:xfrm rot="5400000">
            <a:off x="1500188" y="2605087"/>
            <a:ext cx="584200" cy="6953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48" name="AutoShape 24">
            <a:extLst>
              <a:ext uri="{FF2B5EF4-FFF2-40B4-BE49-F238E27FC236}">
                <a16:creationId xmlns:a16="http://schemas.microsoft.com/office/drawing/2014/main" id="{DACBE48B-D5D5-AAA3-4066-0662F99AB839}"/>
              </a:ext>
            </a:extLst>
          </p:cNvPr>
          <p:cNvCxnSpPr>
            <a:cxnSpLocks noChangeShapeType="1"/>
            <a:stCxn id="129030" idx="2"/>
            <a:endCxn id="129033" idx="0"/>
          </p:cNvCxnSpPr>
          <p:nvPr/>
        </p:nvCxnSpPr>
        <p:spPr bwMode="auto">
          <a:xfrm rot="16200000" flipH="1">
            <a:off x="1848644" y="2951956"/>
            <a:ext cx="584200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49" name="AutoShape 25">
            <a:extLst>
              <a:ext uri="{FF2B5EF4-FFF2-40B4-BE49-F238E27FC236}">
                <a16:creationId xmlns:a16="http://schemas.microsoft.com/office/drawing/2014/main" id="{3143E224-DD71-B438-9F2B-BE2C398578D5}"/>
              </a:ext>
            </a:extLst>
          </p:cNvPr>
          <p:cNvCxnSpPr>
            <a:cxnSpLocks noChangeShapeType="1"/>
            <a:stCxn id="129030" idx="2"/>
            <a:endCxn id="129034" idx="0"/>
          </p:cNvCxnSpPr>
          <p:nvPr/>
        </p:nvCxnSpPr>
        <p:spPr bwMode="auto">
          <a:xfrm rot="16200000" flipH="1">
            <a:off x="2195513" y="2605087"/>
            <a:ext cx="584200" cy="6953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50" name="AutoShape 26">
            <a:extLst>
              <a:ext uri="{FF2B5EF4-FFF2-40B4-BE49-F238E27FC236}">
                <a16:creationId xmlns:a16="http://schemas.microsoft.com/office/drawing/2014/main" id="{06B95311-A9AB-97BC-F25C-D755A9FD79BF}"/>
              </a:ext>
            </a:extLst>
          </p:cNvPr>
          <p:cNvCxnSpPr>
            <a:cxnSpLocks noChangeShapeType="1"/>
            <a:stCxn id="129030" idx="2"/>
            <a:endCxn id="129035" idx="0"/>
          </p:cNvCxnSpPr>
          <p:nvPr/>
        </p:nvCxnSpPr>
        <p:spPr bwMode="auto">
          <a:xfrm rot="16200000" flipH="1">
            <a:off x="2543969" y="2256631"/>
            <a:ext cx="584200" cy="13922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51" name="AutoShape 27">
            <a:extLst>
              <a:ext uri="{FF2B5EF4-FFF2-40B4-BE49-F238E27FC236}">
                <a16:creationId xmlns:a16="http://schemas.microsoft.com/office/drawing/2014/main" id="{28DA2DEC-ADAC-F862-632C-271D371056BC}"/>
              </a:ext>
            </a:extLst>
          </p:cNvPr>
          <p:cNvCxnSpPr>
            <a:cxnSpLocks noChangeShapeType="1"/>
            <a:stCxn id="129030" idx="2"/>
            <a:endCxn id="129036" idx="0"/>
          </p:cNvCxnSpPr>
          <p:nvPr/>
        </p:nvCxnSpPr>
        <p:spPr bwMode="auto">
          <a:xfrm rot="16200000" flipH="1">
            <a:off x="2890838" y="1909762"/>
            <a:ext cx="584200" cy="20859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52" name="AutoShape 28">
            <a:extLst>
              <a:ext uri="{FF2B5EF4-FFF2-40B4-BE49-F238E27FC236}">
                <a16:creationId xmlns:a16="http://schemas.microsoft.com/office/drawing/2014/main" id="{6210C149-D99C-8374-7EB9-D41F9F3F2A9B}"/>
              </a:ext>
            </a:extLst>
          </p:cNvPr>
          <p:cNvCxnSpPr>
            <a:cxnSpLocks noChangeShapeType="1"/>
            <a:stCxn id="129030" idx="2"/>
            <a:endCxn id="129037" idx="0"/>
          </p:cNvCxnSpPr>
          <p:nvPr/>
        </p:nvCxnSpPr>
        <p:spPr bwMode="auto">
          <a:xfrm rot="16200000" flipH="1">
            <a:off x="3239294" y="1561306"/>
            <a:ext cx="584200" cy="2782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53" name="AutoShape 29">
            <a:extLst>
              <a:ext uri="{FF2B5EF4-FFF2-40B4-BE49-F238E27FC236}">
                <a16:creationId xmlns:a16="http://schemas.microsoft.com/office/drawing/2014/main" id="{3A093C66-B8E2-B094-A7F0-B450F4AA08F2}"/>
              </a:ext>
            </a:extLst>
          </p:cNvPr>
          <p:cNvCxnSpPr>
            <a:cxnSpLocks noChangeShapeType="1"/>
            <a:stCxn id="129030" idx="2"/>
            <a:endCxn id="129038" idx="0"/>
          </p:cNvCxnSpPr>
          <p:nvPr/>
        </p:nvCxnSpPr>
        <p:spPr bwMode="auto">
          <a:xfrm rot="16200000" flipH="1">
            <a:off x="3586163" y="1214437"/>
            <a:ext cx="584200" cy="34766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54" name="AutoShape 30">
            <a:extLst>
              <a:ext uri="{FF2B5EF4-FFF2-40B4-BE49-F238E27FC236}">
                <a16:creationId xmlns:a16="http://schemas.microsoft.com/office/drawing/2014/main" id="{A06B9A22-4762-DACE-C2D2-10883B797285}"/>
              </a:ext>
            </a:extLst>
          </p:cNvPr>
          <p:cNvCxnSpPr>
            <a:cxnSpLocks noChangeShapeType="1"/>
            <a:stCxn id="129030" idx="2"/>
            <a:endCxn id="129039" idx="0"/>
          </p:cNvCxnSpPr>
          <p:nvPr/>
        </p:nvCxnSpPr>
        <p:spPr bwMode="auto">
          <a:xfrm rot="16200000" flipH="1">
            <a:off x="3951288" y="849312"/>
            <a:ext cx="584200" cy="4206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55" name="AutoShape 31">
            <a:extLst>
              <a:ext uri="{FF2B5EF4-FFF2-40B4-BE49-F238E27FC236}">
                <a16:creationId xmlns:a16="http://schemas.microsoft.com/office/drawing/2014/main" id="{75F1CBDB-D44F-7DE0-E00B-DC28D9F760F1}"/>
              </a:ext>
            </a:extLst>
          </p:cNvPr>
          <p:cNvCxnSpPr>
            <a:cxnSpLocks noChangeShapeType="1"/>
            <a:stCxn id="129030" idx="2"/>
            <a:endCxn id="129040" idx="0"/>
          </p:cNvCxnSpPr>
          <p:nvPr/>
        </p:nvCxnSpPr>
        <p:spPr bwMode="auto">
          <a:xfrm rot="16200000" flipH="1">
            <a:off x="4298157" y="502443"/>
            <a:ext cx="584200" cy="49006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56" name="AutoShape 32">
            <a:extLst>
              <a:ext uri="{FF2B5EF4-FFF2-40B4-BE49-F238E27FC236}">
                <a16:creationId xmlns:a16="http://schemas.microsoft.com/office/drawing/2014/main" id="{A3CEB91C-8D27-7586-DFE8-ABBA918ECA1F}"/>
              </a:ext>
            </a:extLst>
          </p:cNvPr>
          <p:cNvCxnSpPr>
            <a:cxnSpLocks noChangeShapeType="1"/>
            <a:stCxn id="129030" idx="2"/>
            <a:endCxn id="129041" idx="0"/>
          </p:cNvCxnSpPr>
          <p:nvPr/>
        </p:nvCxnSpPr>
        <p:spPr bwMode="auto">
          <a:xfrm rot="16200000" flipH="1">
            <a:off x="4646613" y="153987"/>
            <a:ext cx="584200" cy="55975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57" name="AutoShape 33">
            <a:extLst>
              <a:ext uri="{FF2B5EF4-FFF2-40B4-BE49-F238E27FC236}">
                <a16:creationId xmlns:a16="http://schemas.microsoft.com/office/drawing/2014/main" id="{61B0CFD6-3BA2-B4CD-D72B-1576148CF5B5}"/>
              </a:ext>
            </a:extLst>
          </p:cNvPr>
          <p:cNvCxnSpPr>
            <a:cxnSpLocks noChangeShapeType="1"/>
            <a:stCxn id="129030" idx="2"/>
            <a:endCxn id="129042" idx="0"/>
          </p:cNvCxnSpPr>
          <p:nvPr/>
        </p:nvCxnSpPr>
        <p:spPr bwMode="auto">
          <a:xfrm rot="16200000" flipH="1">
            <a:off x="4993482" y="-192882"/>
            <a:ext cx="584200" cy="62912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58" name="AutoShape 34">
            <a:extLst>
              <a:ext uri="{FF2B5EF4-FFF2-40B4-BE49-F238E27FC236}">
                <a16:creationId xmlns:a16="http://schemas.microsoft.com/office/drawing/2014/main" id="{7A8DD6B7-EF23-2D0D-6B82-60EBE25C4D17}"/>
              </a:ext>
            </a:extLst>
          </p:cNvPr>
          <p:cNvCxnSpPr>
            <a:cxnSpLocks noChangeShapeType="1"/>
            <a:stCxn id="129033" idx="2"/>
            <a:endCxn id="129043" idx="0"/>
          </p:cNvCxnSpPr>
          <p:nvPr/>
        </p:nvCxnSpPr>
        <p:spPr bwMode="auto">
          <a:xfrm rot="5400000">
            <a:off x="1986757" y="4753769"/>
            <a:ext cx="309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59" name="Rectangle 35">
            <a:extLst>
              <a:ext uri="{FF2B5EF4-FFF2-40B4-BE49-F238E27FC236}">
                <a16:creationId xmlns:a16="http://schemas.microsoft.com/office/drawing/2014/main" id="{2D695F2C-22D3-D760-4429-9180D107D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75" y="501650"/>
            <a:ext cx="1352550" cy="5492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麦基洗德</a:t>
            </a:r>
          </a:p>
        </p:txBody>
      </p:sp>
      <p:sp>
        <p:nvSpPr>
          <p:cNvPr id="129060" name="Rectangle 36">
            <a:extLst>
              <a:ext uri="{FF2B5EF4-FFF2-40B4-BE49-F238E27FC236}">
                <a16:creationId xmlns:a16="http://schemas.microsoft.com/office/drawing/2014/main" id="{CD657547-3EB1-477C-3386-B753D9C8B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5789613"/>
            <a:ext cx="914400" cy="5492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祭司</a:t>
            </a:r>
          </a:p>
        </p:txBody>
      </p:sp>
      <p:sp>
        <p:nvSpPr>
          <p:cNvPr id="129061" name="AutoShape 37">
            <a:extLst>
              <a:ext uri="{FF2B5EF4-FFF2-40B4-BE49-F238E27FC236}">
                <a16:creationId xmlns:a16="http://schemas.microsoft.com/office/drawing/2014/main" id="{5372445F-1B71-1159-62EC-991FBC441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538" y="576263"/>
            <a:ext cx="652462" cy="203200"/>
          </a:xfrm>
          <a:prstGeom prst="leftArrow">
            <a:avLst>
              <a:gd name="adj1" fmla="val 50000"/>
              <a:gd name="adj2" fmla="val 80273"/>
            </a:avLst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129062" name="AutoShape 38">
            <a:extLst>
              <a:ext uri="{FF2B5EF4-FFF2-40B4-BE49-F238E27FC236}">
                <a16:creationId xmlns:a16="http://schemas.microsoft.com/office/drawing/2014/main" id="{54A6E2DF-7C13-260B-3F49-D62D4C52F3DD}"/>
              </a:ext>
            </a:extLst>
          </p:cNvPr>
          <p:cNvCxnSpPr>
            <a:cxnSpLocks noChangeShapeType="1"/>
            <a:stCxn id="129043" idx="2"/>
            <a:endCxn id="129060" idx="0"/>
          </p:cNvCxnSpPr>
          <p:nvPr/>
        </p:nvCxnSpPr>
        <p:spPr bwMode="auto">
          <a:xfrm rot="5400000">
            <a:off x="1975644" y="5623719"/>
            <a:ext cx="3317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63" name="AutoShape 39">
            <a:extLst>
              <a:ext uri="{FF2B5EF4-FFF2-40B4-BE49-F238E27FC236}">
                <a16:creationId xmlns:a16="http://schemas.microsoft.com/office/drawing/2014/main" id="{A1B98626-05A4-E8F1-C15E-A4DDBA2D1FA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030538" y="795338"/>
            <a:ext cx="652462" cy="203200"/>
          </a:xfrm>
          <a:prstGeom prst="leftArrow">
            <a:avLst>
              <a:gd name="adj1" fmla="val 50000"/>
              <a:gd name="adj2" fmla="val 80273"/>
            </a:avLst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9064" name="Text Box 40">
            <a:extLst>
              <a:ext uri="{FF2B5EF4-FFF2-40B4-BE49-F238E27FC236}">
                <a16:creationId xmlns:a16="http://schemas.microsoft.com/office/drawing/2014/main" id="{E38E59EC-38F3-F2C0-9EE6-6461BB001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7303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3300"/>
                </a:solidFill>
                <a:ea typeface="SimHei" panose="02010609060101010101" pitchFamily="49" charset="-122"/>
              </a:rPr>
              <a:t>祝福</a:t>
            </a:r>
          </a:p>
        </p:txBody>
      </p:sp>
      <p:sp>
        <p:nvSpPr>
          <p:cNvPr id="129065" name="Text Box 41">
            <a:extLst>
              <a:ext uri="{FF2B5EF4-FFF2-40B4-BE49-F238E27FC236}">
                <a16:creationId xmlns:a16="http://schemas.microsoft.com/office/drawing/2014/main" id="{DD43F047-CA62-B3FC-7FBC-4769BCAC3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9779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663300"/>
                </a:solidFill>
                <a:ea typeface="SimHei" panose="02010609060101010101" pitchFamily="49" charset="-122"/>
              </a:rPr>
              <a:t>十一</a:t>
            </a:r>
          </a:p>
        </p:txBody>
      </p:sp>
      <p:sp>
        <p:nvSpPr>
          <p:cNvPr id="129067" name="Rectangle 43">
            <a:extLst>
              <a:ext uri="{FF2B5EF4-FFF2-40B4-BE49-F238E27FC236}">
                <a16:creationId xmlns:a16="http://schemas.microsoft.com/office/drawing/2014/main" id="{70FC3EFE-D0F9-EE24-EDFD-BFE9DFEA2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450" y="5659438"/>
            <a:ext cx="914400" cy="5492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基督</a:t>
            </a:r>
          </a:p>
        </p:txBody>
      </p:sp>
      <p:cxnSp>
        <p:nvCxnSpPr>
          <p:cNvPr id="129068" name="AutoShape 44">
            <a:extLst>
              <a:ext uri="{FF2B5EF4-FFF2-40B4-BE49-F238E27FC236}">
                <a16:creationId xmlns:a16="http://schemas.microsoft.com/office/drawing/2014/main" id="{CFDCE9AA-6AF7-E178-E038-DC0A200BD449}"/>
              </a:ext>
            </a:extLst>
          </p:cNvPr>
          <p:cNvCxnSpPr>
            <a:cxnSpLocks noChangeShapeType="1"/>
            <a:stCxn id="129034" idx="2"/>
            <a:endCxn id="129067" idx="0"/>
          </p:cNvCxnSpPr>
          <p:nvPr/>
        </p:nvCxnSpPr>
        <p:spPr bwMode="auto">
          <a:xfrm rot="16200000" flipH="1">
            <a:off x="3170238" y="4264025"/>
            <a:ext cx="1060450" cy="1730375"/>
          </a:xfrm>
          <a:prstGeom prst="bentConnector3">
            <a:avLst>
              <a:gd name="adj1" fmla="val 49852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69" name="AutoShape 45">
            <a:extLst>
              <a:ext uri="{FF2B5EF4-FFF2-40B4-BE49-F238E27FC236}">
                <a16:creationId xmlns:a16="http://schemas.microsoft.com/office/drawing/2014/main" id="{7EE50F39-BD65-5442-51B3-19DF41E03BF7}"/>
              </a:ext>
            </a:extLst>
          </p:cNvPr>
          <p:cNvCxnSpPr>
            <a:cxnSpLocks noChangeShapeType="1"/>
            <a:stCxn id="129059" idx="2"/>
            <a:endCxn id="129067" idx="0"/>
          </p:cNvCxnSpPr>
          <p:nvPr/>
        </p:nvCxnSpPr>
        <p:spPr bwMode="auto">
          <a:xfrm rot="5400000">
            <a:off x="2261393" y="3355182"/>
            <a:ext cx="46085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72" name="Rectangle 48">
            <a:extLst>
              <a:ext uri="{FF2B5EF4-FFF2-40B4-BE49-F238E27FC236}">
                <a16:creationId xmlns:a16="http://schemas.microsoft.com/office/drawing/2014/main" id="{F9E3557B-89EE-5939-9BC3-F0F6930D8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75" y="487363"/>
            <a:ext cx="25971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>
                <a:solidFill>
                  <a:srgbClr val="000000"/>
                </a:solidFill>
                <a:latin typeface="SimSun" panose="02010600030101010101" pitchFamily="2" charset="-122"/>
                <a:ea typeface="SimHei" panose="02010609060101010101" pitchFamily="49" charset="-122"/>
              </a:rPr>
              <a:t>仁义王，平安王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>
                <a:solidFill>
                  <a:srgbClr val="000000"/>
                </a:solidFill>
                <a:latin typeface="SimSun" panose="02010600030101010101" pitchFamily="2" charset="-122"/>
                <a:ea typeface="SimHei" panose="02010609060101010101" pitchFamily="49" charset="-122"/>
              </a:rPr>
              <a:t>至高神的祭司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>
                <a:solidFill>
                  <a:srgbClr val="000000"/>
                </a:solidFill>
                <a:latin typeface="SimSun" panose="02010600030101010101" pitchFamily="2" charset="-122"/>
                <a:ea typeface="SimHei" panose="02010609060101010101" pitchFamily="49" charset="-122"/>
              </a:rPr>
              <a:t>无父，无母，无族谱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>
                <a:solidFill>
                  <a:srgbClr val="000000"/>
                </a:solidFill>
                <a:latin typeface="SimSun" panose="02010600030101010101" pitchFamily="2" charset="-122"/>
                <a:ea typeface="SimHei" panose="02010609060101010101" pitchFamily="49" charset="-122"/>
              </a:rPr>
              <a:t>无生之始，无命之终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>
                <a:solidFill>
                  <a:srgbClr val="FF0000"/>
                </a:solidFill>
                <a:latin typeface="SimSun" panose="02010600030101010101" pitchFamily="2" charset="-122"/>
                <a:ea typeface="SimHei" panose="02010609060101010101" pitchFamily="49" charset="-122"/>
              </a:rPr>
              <a:t>长远为祭司</a:t>
            </a:r>
            <a:endParaRPr lang="zh-TW" altLang="en-US" sz="2000">
              <a:solidFill>
                <a:srgbClr val="FF0000"/>
              </a:solidFill>
              <a:latin typeface="SimSun" panose="02010600030101010101" pitchFamily="2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D162A-FCE3-8B95-B4FB-D517A3C6E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2758B-E722-DBB6-18DE-B5DC3BBD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96"/>
            <a:ext cx="9144000" cy="6723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/>
              <a:t>雅各书</a:t>
            </a:r>
            <a:r>
              <a:rPr lang="zh-CN" altLang="en-US" b="1" dirty="0"/>
              <a:t>的核心主题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FBE71E-7B2C-FF83-5FF8-EECEAA8E15AF}"/>
              </a:ext>
            </a:extLst>
          </p:cNvPr>
          <p:cNvSpPr txBox="1"/>
          <p:nvPr/>
        </p:nvSpPr>
        <p:spPr>
          <a:xfrm>
            <a:off x="0" y="696686"/>
            <a:ext cx="91440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/>
              <a:t>新约的 </a:t>
            </a:r>
            <a:r>
              <a:rPr lang="ja-JP" altLang="en-US" sz="3600" dirty="0"/>
              <a:t>箴言</a:t>
            </a:r>
            <a:r>
              <a:rPr lang="zh-CN" altLang="en-US" sz="1600" dirty="0">
                <a:solidFill>
                  <a:srgbClr val="7030A0"/>
                </a:solidFill>
              </a:rPr>
              <a:t>（ </a:t>
            </a:r>
            <a:r>
              <a:rPr lang="en-US" altLang="zh-CN" sz="1600" b="1" baseline="30000" dirty="0">
                <a:solidFill>
                  <a:srgbClr val="7030A0"/>
                </a:solidFill>
              </a:rPr>
              <a:t>2 </a:t>
            </a:r>
            <a:r>
              <a:rPr lang="zh-CN" altLang="en-US" sz="1600" dirty="0">
                <a:solidFill>
                  <a:srgbClr val="7030A0"/>
                </a:solidFill>
              </a:rPr>
              <a:t>我 的 弟 兄 们 ， 你 们 落 在 百 般 试 炼 中 ， 都 要 以 为 大 喜 乐 ；</a:t>
            </a:r>
            <a:r>
              <a:rPr lang="zh-CN" altLang="en-US" sz="1600" dirty="0"/>
              <a:t>）</a:t>
            </a:r>
            <a:endParaRPr lang="en-US" altLang="ja-JP" sz="3600" dirty="0"/>
          </a:p>
          <a:p>
            <a:pPr lvl="3"/>
            <a:r>
              <a:rPr lang="zh-CN" altLang="en-US" sz="3600" b="1" dirty="0"/>
              <a:t>信心经过考验，就生忍耐。但要让忍耐发挥完全的功用。</a:t>
            </a:r>
            <a:endParaRPr lang="en-US" altLang="zh-CN" sz="3600" b="1" dirty="0"/>
          </a:p>
          <a:p>
            <a:pPr lvl="3"/>
            <a:r>
              <a:rPr lang="zh-CN" altLang="en-US" sz="3600" b="1" dirty="0"/>
              <a:t>忍受试炼的人有福了。</a:t>
            </a:r>
            <a:endParaRPr lang="en-US" altLang="zh-CN" sz="3600" b="1" dirty="0"/>
          </a:p>
          <a:p>
            <a:pPr lvl="3"/>
            <a:r>
              <a:rPr lang="ja-JP" altLang="en-US" sz="3600" dirty="0">
                <a:solidFill>
                  <a:srgbClr val="00B050"/>
                </a:solidFill>
              </a:rPr>
              <a:t>凭着信心求智慧</a:t>
            </a:r>
            <a:r>
              <a:rPr lang="zh-CN" altLang="en-US" sz="3600" dirty="0">
                <a:solidFill>
                  <a:srgbClr val="00B050"/>
                </a:solidFill>
              </a:rPr>
              <a:t>，一点也不疑惑。</a:t>
            </a:r>
            <a:endParaRPr lang="en-US" altLang="zh-CN" sz="3600" dirty="0">
              <a:solidFill>
                <a:srgbClr val="00B050"/>
              </a:solidFill>
            </a:endParaRPr>
          </a:p>
          <a:p>
            <a:pPr lvl="3"/>
            <a:r>
              <a:rPr lang="zh-CN" altLang="en-US" sz="3600" dirty="0">
                <a:solidFill>
                  <a:srgbClr val="00B050"/>
                </a:solidFill>
              </a:rPr>
              <a:t>用真理的道生了我们，成为初熟的果子。</a:t>
            </a:r>
            <a:endParaRPr lang="en-US" altLang="zh-CN" sz="3600" dirty="0">
              <a:solidFill>
                <a:srgbClr val="00B050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zh-CN" altLang="en-US" sz="3600" b="1" dirty="0"/>
              <a:t>只是你们要</a:t>
            </a:r>
            <a:r>
              <a:rPr lang="zh-CN" altLang="en-US" sz="3600" b="1" dirty="0">
                <a:solidFill>
                  <a:srgbClr val="0070C0"/>
                </a:solidFill>
              </a:rPr>
              <a:t>行道</a:t>
            </a:r>
            <a:r>
              <a:rPr lang="zh-CN" altLang="en-US" sz="3600" b="1" dirty="0"/>
              <a:t>，不要单单听道，</a:t>
            </a:r>
            <a:r>
              <a:rPr lang="zh-CN" altLang="en-US" sz="3600" b="1" dirty="0">
                <a:solidFill>
                  <a:srgbClr val="FF0000"/>
                </a:solidFill>
              </a:rPr>
              <a:t>自己欺哄自己</a:t>
            </a:r>
            <a:r>
              <a:rPr lang="zh-CN" altLang="en-US" sz="3600" b="1" dirty="0"/>
              <a:t>。”（</a:t>
            </a:r>
            <a:r>
              <a:rPr lang="en-US" altLang="zh-CN" sz="3600" b="1" dirty="0"/>
              <a:t>1:22</a:t>
            </a:r>
            <a:r>
              <a:rPr lang="zh-CN" altLang="en-US" sz="3600" b="1" dirty="0"/>
              <a:t>）</a:t>
            </a:r>
            <a:endParaRPr lang="en-US" altLang="zh-CN" sz="3600" b="1" dirty="0"/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zh-CN" altLang="en-US" sz="3600" b="1" dirty="0"/>
              <a:t>身体没有灵魂是死的，</a:t>
            </a:r>
            <a:r>
              <a:rPr lang="zh-CN" altLang="en-US" sz="3600" b="1" dirty="0">
                <a:solidFill>
                  <a:srgbClr val="FF0000"/>
                </a:solidFill>
              </a:rPr>
              <a:t>信心没有行为也是死的</a:t>
            </a:r>
            <a:r>
              <a:rPr lang="zh-CN" altLang="en-US" sz="3600" b="1" dirty="0"/>
              <a:t>。”（</a:t>
            </a:r>
            <a:r>
              <a:rPr lang="en-US" altLang="zh-CN" sz="3600" b="1" dirty="0"/>
              <a:t>2:26</a:t>
            </a:r>
            <a:r>
              <a:rPr lang="zh-CN" altLang="en-US" sz="3600" b="1" dirty="0"/>
              <a:t>）</a:t>
            </a:r>
            <a:endParaRPr lang="en-US" altLang="zh-CN" sz="3600" b="1" dirty="0">
              <a:solidFill>
                <a:srgbClr val="00B050"/>
              </a:solidFill>
            </a:endParaRPr>
          </a:p>
          <a:p>
            <a:endParaRPr lang="en-US" sz="2400" b="1" dirty="0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BF2E79E0-A6EF-8E68-978D-B5BBBE97094D}"/>
              </a:ext>
            </a:extLst>
          </p:cNvPr>
          <p:cNvSpPr/>
          <p:nvPr/>
        </p:nvSpPr>
        <p:spPr>
          <a:xfrm>
            <a:off x="729346" y="1436914"/>
            <a:ext cx="370114" cy="1295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7A4C6-96BA-5606-F9D0-56795E756596}"/>
              </a:ext>
            </a:extLst>
          </p:cNvPr>
          <p:cNvSpPr txBox="1"/>
          <p:nvPr/>
        </p:nvSpPr>
        <p:spPr>
          <a:xfrm>
            <a:off x="0" y="1436914"/>
            <a:ext cx="370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结果</a:t>
            </a:r>
            <a:endParaRPr lang="en-US" sz="3600" b="1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DCD95698-665F-3498-071D-FA657F436535}"/>
              </a:ext>
            </a:extLst>
          </p:cNvPr>
          <p:cNvSpPr/>
          <p:nvPr/>
        </p:nvSpPr>
        <p:spPr>
          <a:xfrm>
            <a:off x="783772" y="3080654"/>
            <a:ext cx="370114" cy="1295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3E49D3-E7C7-2763-2BCE-E1C1FB14DF20}"/>
              </a:ext>
            </a:extLst>
          </p:cNvPr>
          <p:cNvSpPr txBox="1"/>
          <p:nvPr/>
        </p:nvSpPr>
        <p:spPr>
          <a:xfrm>
            <a:off x="87087" y="3048001"/>
            <a:ext cx="370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坚信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051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24701</TotalTime>
  <Words>3566</Words>
  <Application>Microsoft Office PowerPoint</Application>
  <PresentationFormat>On-screen Show (4:3)</PresentationFormat>
  <Paragraphs>187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Adobe Kaiti Std R</vt:lpstr>
      <vt:lpstr>Adobe Song Std L</vt:lpstr>
      <vt:lpstr>SimHei</vt:lpstr>
      <vt:lpstr>SimSun</vt:lpstr>
      <vt:lpstr>Arial</vt:lpstr>
      <vt:lpstr>Calibri</vt:lpstr>
      <vt:lpstr>Calibri Light</vt:lpstr>
      <vt:lpstr>system-ui</vt:lpstr>
      <vt:lpstr>Office Theme</vt:lpstr>
      <vt:lpstr>第十三课　门徒书信与启示录　总复习</vt:lpstr>
      <vt:lpstr>一、门徒书信与启示录总复习</vt:lpstr>
      <vt:lpstr>新约的核心</vt:lpstr>
      <vt:lpstr>PowerPoint Presentation</vt:lpstr>
      <vt:lpstr>PowerPoint Presentation</vt:lpstr>
      <vt:lpstr>普通书信的核心主题</vt:lpstr>
      <vt:lpstr>希伯来书的核心主题</vt:lpstr>
      <vt:lpstr>PowerPoint Presentation</vt:lpstr>
      <vt:lpstr>雅各书的核心主题</vt:lpstr>
      <vt:lpstr>雅各书的核心主题续</vt:lpstr>
      <vt:lpstr>彼得前书的核心主题</vt:lpstr>
      <vt:lpstr>彼得前书的核心主题续</vt:lpstr>
      <vt:lpstr>彼得后书的核心主题</vt:lpstr>
      <vt:lpstr>约翰壹书的核心主题</vt:lpstr>
      <vt:lpstr>PowerPoint Presentation</vt:lpstr>
      <vt:lpstr>约翰贰、叁、犹大书的核心主题</vt:lpstr>
      <vt:lpstr>犹大书：警告的严重性</vt:lpstr>
      <vt:lpstr>启示录的核心主题</vt:lpstr>
      <vt:lpstr>启示录的核心主题续</vt:lpstr>
      <vt:lpstr>二、新约与旧约的关系</vt:lpstr>
      <vt:lpstr>三、 自我评估</vt:lpstr>
      <vt:lpstr>四、 背金句比赛</vt:lpstr>
      <vt:lpstr>四、 背金句比赛续</vt:lpstr>
      <vt:lpstr>四、 背金句比赛续</vt:lpstr>
      <vt:lpstr>思考问题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《诗篇》第132篇结构图表</dc:title>
  <dc:subject/>
  <dc:creator>Deyu Liu</dc:creator>
  <cp:keywords/>
  <dc:description>generated using python-pptx</dc:description>
  <cp:lastModifiedBy>Deyu Liu</cp:lastModifiedBy>
  <cp:revision>438</cp:revision>
  <dcterms:created xsi:type="dcterms:W3CDTF">2013-01-27T09:14:16Z</dcterms:created>
  <dcterms:modified xsi:type="dcterms:W3CDTF">2026-05-22T13:40:59Z</dcterms:modified>
  <cp:category/>
</cp:coreProperties>
</file>